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notesSlide25.xml" ContentType="application/vnd.openxmlformats-officedocument.presentationml.notesSlide+xml"/>
  <Override PartName="/ppt/_rels/presentation.xml.rels" ContentType="application/vnd.openxmlformats-package.relationships+xml"/>
  <Override PartName="/ppt/media/image15.png" ContentType="image/png"/>
  <Override PartName="/ppt/media/image66.jpeg" ContentType="image/jpeg"/>
  <Override PartName="/ppt/media/image33.jpeg" ContentType="image/jpeg"/>
  <Override PartName="/ppt/media/image39.jpeg" ContentType="image/jpeg"/>
  <Override PartName="/ppt/media/image1.png" ContentType="image/png"/>
  <Override PartName="/ppt/media/image40.png" ContentType="image/png"/>
  <Override PartName="/ppt/media/image24.png" ContentType="image/png"/>
  <Override PartName="/ppt/media/image46.gif" ContentType="image/gif"/>
  <Override PartName="/ppt/media/image45.jpeg" ContentType="image/jpeg"/>
  <Override PartName="/ppt/media/image74.png" ContentType="image/png"/>
  <Override PartName="/ppt/media/image52.jpeg" ContentType="image/jpeg"/>
  <Override PartName="/ppt/media/image17.png" ContentType="image/png"/>
  <Override PartName="/ppt/media/image3.png" ContentType="image/png"/>
  <Override PartName="/ppt/media/image67.png" ContentType="image/png"/>
  <Override PartName="/ppt/media/image26.png" ContentType="image/png"/>
  <Override PartName="/ppt/media/image29.jpeg" ContentType="image/jpeg"/>
  <Override PartName="/ppt/media/image30.jpeg" ContentType="image/jpeg"/>
  <Override PartName="/ppt/media/image76.png" ContentType="image/png"/>
  <Override PartName="/ppt/media/image70.jpeg" ContentType="image/jpeg"/>
  <Override PartName="/ppt/media/image10.png" ContentType="image/png"/>
  <Override PartName="/ppt/media/image68.jpeg" ContentType="image/jpeg"/>
  <Override PartName="/ppt/media/image19.png" ContentType="image/png"/>
  <Override PartName="/ppt/media/image35.jpeg" ContentType="image/jpeg"/>
  <Override PartName="/ppt/media/image42.jpeg" ContentType="image/jpeg"/>
  <Override PartName="/ppt/media/image5.png" ContentType="image/png"/>
  <Override PartName="/ppt/media/image28.png" ContentType="image/png"/>
  <Override PartName="/ppt/media/image47.jpeg" ContentType="image/jpeg"/>
  <Override PartName="/ppt/media/image54.jpeg" ContentType="image/jpeg"/>
  <Override PartName="/ppt/media/image21.jpeg" ContentType="image/jpeg"/>
  <Override PartName="/ppt/media/image37.png" ContentType="image/png"/>
  <Override PartName="/ppt/media/image12.png" ContentType="image/png"/>
  <Override PartName="/ppt/media/image59.jpeg" ContentType="image/jpeg"/>
  <Override PartName="/ppt/media/image62.png" ContentType="image/png"/>
  <Override PartName="/ppt/media/image60.jpeg" ContentType="image/jpeg"/>
  <Override PartName="/ppt/media/image7.png" ContentType="image/png"/>
  <Override PartName="/ppt/media/image65.jpeg" ContentType="image/jpeg"/>
  <Override PartName="/ppt/media/image32.jpeg" ContentType="image/jpeg"/>
  <Override PartName="/ppt/media/image38.jpeg" ContentType="image/jpeg"/>
  <Override PartName="/ppt/media/image72.jpeg" ContentType="image/jpeg"/>
  <Override PartName="/ppt/media/image14.png" ContentType="image/png"/>
  <Override PartName="/ppt/media/image44.jpeg" ContentType="image/jpeg"/>
  <Override PartName="/ppt/media/image9.png" ContentType="image/png"/>
  <Override PartName="/ppt/media/image51.jpeg" ContentType="image/jpeg"/>
  <Override PartName="/ppt/media/image49.jpeg" ContentType="image/jpeg"/>
  <Override PartName="/ppt/media/image73.png" ContentType="image/png"/>
  <Override PartName="/ppt/media/image23.jpeg" ContentType="image/jpeg"/>
  <Override PartName="/ppt/media/image57.png" ContentType="image/png"/>
  <Override PartName="/ppt/media/image16.png" ContentType="image/png"/>
  <Override PartName="/ppt/media/image2.png" ContentType="image/png"/>
  <Override PartName="/ppt/media/image25.png" ContentType="image/png"/>
  <Override PartName="/ppt/media/image34.jpeg" ContentType="image/jpeg"/>
  <Override PartName="/ppt/media/image75.png" ContentType="image/png"/>
  <Override PartName="/ppt/media/image41.jpeg" ContentType="image/jpeg"/>
  <Override PartName="/ppt/media/image56.gif" ContentType="image/gif"/>
  <Override PartName="/ppt/media/image18.png" ContentType="image/png"/>
  <Override PartName="/ppt/media/image4.png" ContentType="image/png"/>
  <Override PartName="/ppt/media/image53.jpeg" ContentType="image/jpeg"/>
  <Override PartName="/ppt/media/image20.jpeg" ContentType="image/jpeg"/>
  <Override PartName="/ppt/media/image27.png" ContentType="image/png"/>
  <Override PartName="/ppt/media/image58.jpeg" ContentType="image/jpeg"/>
  <Override PartName="/ppt/media/image11.png" ContentType="image/png"/>
  <Override PartName="/ppt/media/image36.png" ContentType="image/png"/>
  <Override PartName="/ppt/media/image64.jpeg" ContentType="image/jpeg"/>
  <Override PartName="/ppt/media/image31.jpeg" ContentType="image/jpeg"/>
  <Override PartName="/ppt/media/image61.png" ContentType="image/png"/>
  <Override PartName="/ppt/media/image6.png" ContentType="image/png"/>
  <Override PartName="/ppt/media/image71.jpeg" ContentType="image/jpeg"/>
  <Override PartName="/ppt/media/image69.jpeg" ContentType="image/jpeg"/>
  <Override PartName="/ppt/media/image43.jpeg" ContentType="image/jpeg"/>
  <Override PartName="/ppt/media/image13.png" ContentType="image/png"/>
  <Override PartName="/ppt/media/image50.jpeg" ContentType="image/jpeg"/>
  <Override PartName="/ppt/media/image48.jpeg" ContentType="image/jpeg"/>
  <Override PartName="/ppt/media/image63.png" ContentType="image/png"/>
  <Override PartName="/ppt/media/image55.jpeg" ContentType="image/jpeg"/>
  <Override PartName="/ppt/media/image22.jpeg" ContentType="image/jpeg"/>
  <Override PartName="/ppt/media/image8.png" ContentType="image/png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_rels/slideLayout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9144000" cy="6858000"/>
  <p:notesSz cx="6881812" cy="9296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bg-BG"/>
              <a:t>Click to edit the notes format</a:t>
            </a:r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bg-BG"/>
              <a:t>&lt;header&gt;</a:t>
            </a:r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bg-BG"/>
              <a:t>&lt;date/time&gt;</a:t>
            </a:r>
            <a:endParaRPr/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bg-BG"/>
              <a:t>&lt;footer&gt;</a:t>
            </a:r>
            <a:endParaRPr/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61E18191-A1C1-4131-9121-E141F14181C1}" type="slidenum">
              <a:rPr lang="bg-BG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44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A161B1D1-B131-4191-B141-B1219111D1C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54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E12111-01A1-4161-81E1-71418151E17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56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C191E1-B141-4100-9171-C1B1519161A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58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215131-A191-4121-B141-C15171A1D14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60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A191C1-D1F1-41C1-8191-C1E1514101C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62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41F1A101-D1E1-4121-B141-61C141D1212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64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01D1A1-7181-4131-A181-61518111615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66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91F161-11E1-41D1-A1A1-11319121B16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68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C1A121D1-D1E1-4121-A1C1-B1815161211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46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F1B19161-2191-41A1-8141-0111418111C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70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B1311121-9181-4171-A151-5181F1B1F17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72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1F191A1-51E1-4111-81E1-91714181D16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74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A1C1F181-0191-4111-B1B1-E1A1B1E181D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76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01311171-E161-4171-B131-810111D1A10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48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813171-4171-4111-9161-3121819111C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50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71C1D121-4151-4191-8101-C1611131310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352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141A131-81D1-4161-A161-512121A101D1}" type="slidenum">
              <a:rPr lang="bg-BG" sz="2500">
                <a:solidFill>
                  <a:srgbClr val="ebffc2"/>
                </a:solidFill>
                <a:latin typeface="Corbel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86864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28600" y="3938760"/>
            <a:ext cx="86864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67928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22860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228600" y="914400"/>
            <a:ext cx="8686440" cy="5791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86864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6430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2860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228600" y="914400"/>
            <a:ext cx="8686440" cy="5791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928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228600" y="3938760"/>
            <a:ext cx="868608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86864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228600" y="3938760"/>
            <a:ext cx="86864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467928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22860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228600" y="914400"/>
            <a:ext cx="8686440" cy="5791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86864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86864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6430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22860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928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228600" y="3938760"/>
            <a:ext cx="868608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86864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228600" y="3938760"/>
            <a:ext cx="86864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928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22860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228600" y="914400"/>
            <a:ext cx="8686440" cy="5791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86864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6430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22860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928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228600" y="3938760"/>
            <a:ext cx="868608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86864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228600" y="3938760"/>
            <a:ext cx="86864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67928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22860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643068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2860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5790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9280" y="393876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2860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9280" y="914400"/>
            <a:ext cx="423864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28600" y="3938760"/>
            <a:ext cx="8686080" cy="276192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1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3360"/>
            <a:ext cx="9143640" cy="5906880"/>
          </a:xfrm>
          <a:prstGeom prst="rect">
            <a:avLst/>
          </a:prstGeom>
        </p:spPr>
      </p:pic>
      <p:pic>
        <p:nvPicPr>
          <p:cNvPr descr="" id="2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47680"/>
            <a:ext cx="9143640" cy="4833720"/>
          </a:xfrm>
          <a:prstGeom prst="rect">
            <a:avLst/>
          </a:prstGeom>
        </p:spPr>
      </p:pic>
      <p:pic>
        <p:nvPicPr>
          <p:cNvPr descr="" id="3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152280" y="228600"/>
            <a:ext cx="1714320" cy="428400"/>
          </a:xfrm>
          <a:prstGeom prst="rect">
            <a:avLst/>
          </a:prstGeom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1523880"/>
            <a:ext cx="8229240" cy="1523520"/>
          </a:xfrm>
          <a:prstGeom prst="rect">
            <a:avLst/>
          </a:prstGeom>
        </p:spPr>
        <p:txBody>
          <a:bodyPr anchor="b" bIns="0" lIns="90000" rIns="90000" tIns="0"/>
          <a:p>
            <a:pPr algn="r">
              <a:lnSpc>
                <a:spcPts val="1552"/>
              </a:lnSpc>
            </a:pPr>
            <a:r>
              <a:rPr b="1" lang="en-US" sz="5400">
                <a:solidFill>
                  <a:srgbClr val="d4ff5b"/>
                </a:solidFill>
                <a:latin typeface="Corbel"/>
              </a:rPr>
              <a:t>Click to edit the title text formatPresentation Title</a:t>
            </a:r>
            <a:endParaRPr/>
          </a:p>
        </p:txBody>
      </p:sp>
      <p:sp>
        <p:nvSpPr>
          <p:cNvPr id="5" name="Line 2"/>
          <p:cNvSpPr/>
          <p:nvPr/>
        </p:nvSpPr>
        <p:spPr>
          <a:xfrm>
            <a:off x="2666880" y="4114800"/>
            <a:ext cx="6248520" cy="0"/>
          </a:xfrm>
          <a:prstGeom prst="line">
            <a:avLst/>
          </a:prstGeom>
          <a:ln w="38160">
            <a:solidFill>
              <a:srgbClr val="daedf2"/>
            </a:solidFill>
            <a:round/>
          </a:ln>
        </p:spPr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44600" y="4572000"/>
            <a:ext cx="3352320" cy="1346436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Seventh Outline LevelAuthor Name</a:t>
            </a:r>
            <a:endParaRPr/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457200" y="5833800"/>
            <a:ext cx="3352320" cy="615276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b="1" lang="en-US">
                <a:solidFill>
                  <a:srgbClr val="0efe58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>
                <a:solidFill>
                  <a:srgbClr val="0efe58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>
                <a:solidFill>
                  <a:srgbClr val="0efe58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>
                <a:solidFill>
                  <a:srgbClr val="0efe58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>
                <a:solidFill>
                  <a:srgbClr val="0efe58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>
                <a:solidFill>
                  <a:srgbClr val="0efe58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efe58"/>
                </a:solidFill>
                <a:latin typeface="Corbel"/>
              </a:rPr>
              <a:t>Seventh Outline LevelCompany Name</a:t>
            </a:r>
            <a:endParaRPr/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57200" y="6138360"/>
            <a:ext cx="3352320" cy="553356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Seventh Outline LevelCompany Web Site</a:t>
            </a:r>
            <a:endParaRPr/>
          </a:p>
        </p:txBody>
      </p:sp>
      <p:sp>
        <p:nvSpPr>
          <p:cNvPr id="9" name="PlaceHolder 6"/>
          <p:cNvSpPr>
            <a:spLocks noGrp="1"/>
          </p:cNvSpPr>
          <p:nvPr>
            <p:ph type="body"/>
          </p:nvPr>
        </p:nvSpPr>
        <p:spPr>
          <a:xfrm>
            <a:off x="457200" y="5029200"/>
            <a:ext cx="3352320" cy="907308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b="1" lang="en-US" sz="2300">
                <a:solidFill>
                  <a:srgbClr val="739900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300">
                <a:solidFill>
                  <a:srgbClr val="739900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2300">
                <a:solidFill>
                  <a:srgbClr val="739900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2300">
                <a:solidFill>
                  <a:srgbClr val="739900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2300">
                <a:solidFill>
                  <a:srgbClr val="739900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2300">
                <a:solidFill>
                  <a:srgbClr val="739900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300">
                <a:solidFill>
                  <a:srgbClr val="739900"/>
                </a:solidFill>
                <a:latin typeface="Corbel"/>
              </a:rPr>
              <a:t>Seventh Outline LevelPosition</a:t>
            </a:r>
            <a:endParaRPr/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457200" y="5405760"/>
            <a:ext cx="3352320" cy="737460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739900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000">
                <a:solidFill>
                  <a:srgbClr val="739900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739900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2000">
                <a:solidFill>
                  <a:srgbClr val="739900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739900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2000">
                <a:solidFill>
                  <a:srgbClr val="739900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739900"/>
                </a:solidFill>
                <a:latin typeface="Corbel"/>
              </a:rPr>
              <a:t>Seventh Outline LevelWeb Site</a:t>
            </a:r>
            <a:endParaRPr/>
          </a:p>
        </p:txBody>
      </p:sp>
      <p:sp>
        <p:nvSpPr>
          <p:cNvPr id="11" name="PlaceHolder 8"/>
          <p:cNvSpPr>
            <a:spLocks noGrp="1"/>
          </p:cNvSpPr>
          <p:nvPr>
            <p:ph type="body"/>
          </p:nvPr>
        </p:nvSpPr>
        <p:spPr>
          <a:xfrm>
            <a:off x="4267080" y="4572000"/>
            <a:ext cx="4419360" cy="190476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lang="en-US">
                <a:solidFill>
                  <a:srgbClr val="ccff66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solidFill>
                  <a:srgbClr val="ccff66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solidFill>
                  <a:srgbClr val="ccff66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solidFill>
                  <a:srgbClr val="ccff66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solidFill>
                  <a:srgbClr val="ccff66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solidFill>
                  <a:srgbClr val="ccff66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ccff66"/>
                </a:solidFill>
                <a:latin typeface="Corbel"/>
              </a:rPr>
              <a:t>Seventh Outline LevelInsert a Picture Here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45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3360"/>
            <a:ext cx="9143640" cy="5906880"/>
          </a:xfrm>
          <a:prstGeom prst="rect">
            <a:avLst/>
          </a:prstGeom>
        </p:spPr>
      </p:pic>
      <p:pic>
        <p:nvPicPr>
          <p:cNvPr descr="" id="46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47680"/>
            <a:ext cx="9143640" cy="4833720"/>
          </a:xfrm>
          <a:prstGeom prst="rect">
            <a:avLst/>
          </a:prstGeom>
        </p:spPr>
      </p:pic>
      <p:pic>
        <p:nvPicPr>
          <p:cNvPr descr="" id="47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152280" y="228600"/>
            <a:ext cx="1714320" cy="428400"/>
          </a:xfrm>
          <a:prstGeom prst="rect">
            <a:avLst/>
          </a:prstGeom>
        </p:spPr>
      </p:pic>
      <p:sp>
        <p:nvSpPr>
          <p:cNvPr id="48" name="PlaceHolder 1"/>
          <p:cNvSpPr>
            <a:spLocks noGrp="1"/>
          </p:cNvSpPr>
          <p:nvPr>
            <p:ph type="body"/>
          </p:nvPr>
        </p:nvSpPr>
        <p:spPr>
          <a:xfrm>
            <a:off x="228600" y="914400"/>
            <a:ext cx="8686440" cy="5790960"/>
          </a:xfrm>
          <a:prstGeom prst="rect">
            <a:avLst/>
          </a:prstGeom>
        </p:spPr>
        <p:txBody>
          <a:bodyPr bIns="45000" lIns="90000" rIns="90000" tIns="45000"/>
          <a:p>
            <a:pPr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Seventh Outline LevelFirst Level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Second level</a:t>
            </a:r>
            <a:endParaRPr/>
          </a:p>
          <a:p>
            <a:pPr lvl="1">
              <a:buFont charset="2" typeface="Wingdings 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Third level</a:t>
            </a:r>
            <a:endParaRPr/>
          </a:p>
          <a:p>
            <a:pPr lvl="2">
              <a:buFont charset="2" typeface="Wingdings 2"/>
              <a:buChar char=""/>
            </a:pPr>
            <a:r>
              <a:rPr b="1" lang="en-US" sz="2600">
                <a:solidFill>
                  <a:srgbClr val="ebffc2"/>
                </a:solidFill>
                <a:latin typeface="Corbel"/>
              </a:rPr>
              <a:t>Fourth level</a:t>
            </a:r>
            <a:endParaRPr/>
          </a:p>
          <a:p>
            <a:pPr lvl="3">
              <a:buFont charset="2" typeface="Wingdings 2"/>
              <a:buChar char=""/>
            </a:pPr>
            <a:r>
              <a:rPr b="1" lang="en-US" sz="2400">
                <a:solidFill>
                  <a:srgbClr val="ebffc2"/>
                </a:solidFill>
                <a:latin typeface="Corbel"/>
              </a:rPr>
              <a:t>Fifth level</a:t>
            </a:r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sldNum"/>
          </p:nvPr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>
              <a:lnSpc>
                <a:spcPct val="100000"/>
              </a:lnSpc>
            </a:pPr>
            <a:fld id="{21315161-B1F1-4151-9181-D1A14111617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Click to edit the title text formatClick to edit Master title style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8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8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3360"/>
            <a:ext cx="9143640" cy="5906880"/>
          </a:xfrm>
          <a:prstGeom prst="rect">
            <a:avLst/>
          </a:prstGeom>
        </p:spPr>
      </p:pic>
      <p:pic>
        <p:nvPicPr>
          <p:cNvPr descr="" id="85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47680"/>
            <a:ext cx="9143640" cy="4833720"/>
          </a:xfrm>
          <a:prstGeom prst="rect">
            <a:avLst/>
          </a:prstGeom>
        </p:spPr>
      </p:pic>
      <p:pic>
        <p:nvPicPr>
          <p:cNvPr descr="" id="86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152280" y="228600"/>
            <a:ext cx="1714320" cy="428400"/>
          </a:xfrm>
          <a:prstGeom prst="rect">
            <a:avLst/>
          </a:prstGeom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43200"/>
            <a:ext cx="7924320" cy="68544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1552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Click to edit the title text formatSection Title</a:t>
            </a:r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2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descr="" id="122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3360"/>
            <a:ext cx="9143640" cy="5906880"/>
          </a:xfrm>
          <a:prstGeom prst="rect">
            <a:avLst/>
          </a:prstGeom>
        </p:spPr>
      </p:pic>
      <p:pic>
        <p:nvPicPr>
          <p:cNvPr descr="" id="12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47680"/>
            <a:ext cx="9143640" cy="4833720"/>
          </a:xfrm>
          <a:prstGeom prst="rect">
            <a:avLst/>
          </a:prstGeom>
        </p:spPr>
      </p:pic>
      <p:pic>
        <p:nvPicPr>
          <p:cNvPr descr="" id="124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152280" y="228600"/>
            <a:ext cx="1714320" cy="428400"/>
          </a:xfrm>
          <a:prstGeom prst="rect">
            <a:avLst/>
          </a:prstGeom>
        </p:spPr>
      </p:pic>
      <p:sp>
        <p:nvSpPr>
          <p:cNvPr id="125" name="CustomShape 1"/>
          <p:cNvSpPr/>
          <p:nvPr/>
        </p:nvSpPr>
        <p:spPr>
          <a:xfrm>
            <a:off x="1020240" y="6395040"/>
            <a:ext cx="65988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форум програмиране, форум уеб дизайн</a:t>
            </a:r>
            <a:endParaRPr/>
          </a:p>
        </p:txBody>
      </p:sp>
      <p:sp>
        <p:nvSpPr>
          <p:cNvPr id="126" name="CustomShape 2"/>
          <p:cNvSpPr/>
          <p:nvPr/>
        </p:nvSpPr>
        <p:spPr>
          <a:xfrm>
            <a:off x="107640" y="6374520"/>
            <a:ext cx="978120" cy="11484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80000"/>
              </a:lnSpc>
            </a:pPr>
            <a:r>
              <a:rPr lang="bg-BG" sz="200">
                <a:solidFill>
                  <a:srgbClr val="000000"/>
                </a:solidFill>
                <a:latin typeface="Corbel"/>
              </a:rPr>
              <a:t>курсове и уроци по програмиране, уеб дизайн – безплатно</a:t>
            </a:r>
            <a:endParaRPr/>
          </a:p>
        </p:txBody>
      </p:sp>
      <p:sp>
        <p:nvSpPr>
          <p:cNvPr id="127" name="CustomShape 3"/>
          <p:cNvSpPr/>
          <p:nvPr/>
        </p:nvSpPr>
        <p:spPr>
          <a:xfrm>
            <a:off x="192960" y="6440040"/>
            <a:ext cx="885240" cy="12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bg-BG" sz="200">
                <a:solidFill>
                  <a:srgbClr val="000000"/>
                </a:solidFill>
                <a:latin typeface="Corbel"/>
              </a:rPr>
              <a:t>програмиране за деца – безплатни курсове и уроци</a:t>
            </a:r>
            <a:endParaRPr/>
          </a:p>
        </p:txBody>
      </p:sp>
      <p:sp>
        <p:nvSpPr>
          <p:cNvPr id="128" name="CustomShape 4"/>
          <p:cNvSpPr/>
          <p:nvPr/>
        </p:nvSpPr>
        <p:spPr>
          <a:xfrm>
            <a:off x="288720" y="6465240"/>
            <a:ext cx="74664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безплатен SEO курс - оптимизация за търсачки</a:t>
            </a:r>
            <a:endParaRPr/>
          </a:p>
        </p:txBody>
      </p:sp>
      <p:sp>
        <p:nvSpPr>
          <p:cNvPr id="129" name="CustomShape 5"/>
          <p:cNvSpPr/>
          <p:nvPr/>
        </p:nvSpPr>
        <p:spPr>
          <a:xfrm>
            <a:off x="199080" y="6511680"/>
            <a:ext cx="83484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уроци по уеб дизайн, HTML, CSS, JavaScript, Photoshop</a:t>
            </a:r>
            <a:endParaRPr/>
          </a:p>
        </p:txBody>
      </p:sp>
      <p:sp>
        <p:nvSpPr>
          <p:cNvPr id="130" name="CustomShape 6"/>
          <p:cNvSpPr/>
          <p:nvPr/>
        </p:nvSpPr>
        <p:spPr>
          <a:xfrm>
            <a:off x="239040" y="6417000"/>
            <a:ext cx="84564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  <a:latin typeface="Corbel"/>
              </a:rPr>
              <a:t>уроци по програмиране и уеб дизайн за ученици</a:t>
            </a:r>
            <a:endParaRPr/>
          </a:p>
        </p:txBody>
      </p:sp>
      <p:sp>
        <p:nvSpPr>
          <p:cNvPr id="131" name="CustomShape 7"/>
          <p:cNvSpPr/>
          <p:nvPr/>
        </p:nvSpPr>
        <p:spPr>
          <a:xfrm>
            <a:off x="1010160" y="6445800"/>
            <a:ext cx="85788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ASP.NET MVC курс – HTML, SQL, C#, .NET, ASP.NET MVC</a:t>
            </a:r>
            <a:endParaRPr/>
          </a:p>
        </p:txBody>
      </p:sp>
      <p:sp>
        <p:nvSpPr>
          <p:cNvPr id="132" name="CustomShape 8"/>
          <p:cNvSpPr/>
          <p:nvPr/>
        </p:nvSpPr>
        <p:spPr>
          <a:xfrm>
            <a:off x="147240" y="6582600"/>
            <a:ext cx="921960" cy="12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bg-BG" sz="200">
                <a:solidFill>
                  <a:srgbClr val="000000"/>
                </a:solidFill>
                <a:latin typeface="Corbel"/>
              </a:rPr>
              <a:t>безплатен курс "Разработка на софтуер в cloud среда"</a:t>
            </a:r>
            <a:endParaRPr/>
          </a:p>
        </p:txBody>
      </p:sp>
      <p:sp>
        <p:nvSpPr>
          <p:cNvPr id="133" name="CustomShape 9"/>
          <p:cNvSpPr/>
          <p:nvPr/>
        </p:nvSpPr>
        <p:spPr>
          <a:xfrm>
            <a:off x="1002960" y="6373800"/>
            <a:ext cx="83340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BG Coder - онлайн състезателна система - online judge</a:t>
            </a:r>
            <a:endParaRPr/>
          </a:p>
        </p:txBody>
      </p:sp>
      <p:sp>
        <p:nvSpPr>
          <p:cNvPr id="134" name="CustomShape 10"/>
          <p:cNvSpPr/>
          <p:nvPr/>
        </p:nvSpPr>
        <p:spPr>
          <a:xfrm>
            <a:off x="116280" y="6488280"/>
            <a:ext cx="91404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курсове и уроци по програмиране, книги – безплатно от Наков</a:t>
            </a:r>
            <a:endParaRPr/>
          </a:p>
        </p:txBody>
      </p:sp>
      <p:sp>
        <p:nvSpPr>
          <p:cNvPr id="135" name="CustomShape 11"/>
          <p:cNvSpPr/>
          <p:nvPr/>
        </p:nvSpPr>
        <p:spPr>
          <a:xfrm>
            <a:off x="299160" y="6558120"/>
            <a:ext cx="771120" cy="12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bg-BG" sz="200">
                <a:solidFill>
                  <a:srgbClr val="000000"/>
                </a:solidFill>
                <a:latin typeface="Corbel"/>
              </a:rPr>
              <a:t>безплатен курс "Качествен програмен код"</a:t>
            </a:r>
            <a:endParaRPr/>
          </a:p>
        </p:txBody>
      </p:sp>
      <p:sp>
        <p:nvSpPr>
          <p:cNvPr id="136" name="CustomShape 12"/>
          <p:cNvSpPr/>
          <p:nvPr/>
        </p:nvSpPr>
        <p:spPr>
          <a:xfrm>
            <a:off x="1016280" y="6469200"/>
            <a:ext cx="86688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алго академия – състезателно програмиране, състезания</a:t>
            </a:r>
            <a:endParaRPr/>
          </a:p>
        </p:txBody>
      </p:sp>
      <p:sp>
        <p:nvSpPr>
          <p:cNvPr id="137" name="CustomShape 13"/>
          <p:cNvSpPr/>
          <p:nvPr/>
        </p:nvSpPr>
        <p:spPr>
          <a:xfrm>
            <a:off x="1012320" y="6420960"/>
            <a:ext cx="95832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ASP.NET курс - уеб програмиране, бази данни, C#, .NET, ASP.NET</a:t>
            </a:r>
            <a:endParaRPr/>
          </a:p>
        </p:txBody>
      </p:sp>
      <p:sp>
        <p:nvSpPr>
          <p:cNvPr id="138" name="CustomShape 14"/>
          <p:cNvSpPr/>
          <p:nvPr/>
        </p:nvSpPr>
        <p:spPr>
          <a:xfrm>
            <a:off x="195120" y="6393600"/>
            <a:ext cx="88848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курсове и уроци по </a:t>
            </a:r>
            <a:r>
              <a:rPr lang="bg-BG" sz="200">
                <a:solidFill>
                  <a:srgbClr val="000000"/>
                </a:solidFill>
                <a:latin typeface="Corbel"/>
              </a:rPr>
              <a:t>програмиране – Телерик академия</a:t>
            </a:r>
            <a:endParaRPr/>
          </a:p>
        </p:txBody>
      </p:sp>
      <p:sp>
        <p:nvSpPr>
          <p:cNvPr id="139" name="CustomShape 15"/>
          <p:cNvSpPr/>
          <p:nvPr/>
        </p:nvSpPr>
        <p:spPr>
          <a:xfrm>
            <a:off x="1014480" y="6495480"/>
            <a:ext cx="90036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курс мобилни приложения с iPhone, Android, WP7, PhoneGap</a:t>
            </a:r>
            <a:endParaRPr/>
          </a:p>
        </p:txBody>
      </p:sp>
      <p:sp>
        <p:nvSpPr>
          <p:cNvPr id="140" name="CustomShape 16"/>
          <p:cNvSpPr/>
          <p:nvPr/>
        </p:nvSpPr>
        <p:spPr>
          <a:xfrm>
            <a:off x="147600" y="6536160"/>
            <a:ext cx="929520" cy="12096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bg-BG" sz="200">
                <a:solidFill>
                  <a:srgbClr val="000000"/>
                </a:solidFill>
                <a:latin typeface="Corbel"/>
              </a:rPr>
              <a:t>free C# book, безплатна книга C#, книга Java, книга C#</a:t>
            </a:r>
            <a:endParaRPr/>
          </a:p>
        </p:txBody>
      </p:sp>
      <p:sp>
        <p:nvSpPr>
          <p:cNvPr id="141" name="CustomShape 17"/>
          <p:cNvSpPr/>
          <p:nvPr/>
        </p:nvSpPr>
        <p:spPr>
          <a:xfrm>
            <a:off x="1028520" y="6520320"/>
            <a:ext cx="62784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Дончо Минков - сайт за програмиране</a:t>
            </a:r>
            <a:endParaRPr/>
          </a:p>
        </p:txBody>
      </p:sp>
      <p:sp>
        <p:nvSpPr>
          <p:cNvPr id="142" name="CustomShape 18"/>
          <p:cNvSpPr/>
          <p:nvPr/>
        </p:nvSpPr>
        <p:spPr>
          <a:xfrm>
            <a:off x="990000" y="6546240"/>
            <a:ext cx="72072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  <a:latin typeface="Corbel"/>
              </a:rPr>
              <a:t>Николай Костов - блог за програмиране</a:t>
            </a:r>
            <a:endParaRPr/>
          </a:p>
        </p:txBody>
      </p:sp>
      <p:sp>
        <p:nvSpPr>
          <p:cNvPr id="143" name="CustomShape 19"/>
          <p:cNvSpPr/>
          <p:nvPr/>
        </p:nvSpPr>
        <p:spPr>
          <a:xfrm>
            <a:off x="1023480" y="6579720"/>
            <a:ext cx="586440" cy="120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bg-BG" sz="200">
                <a:solidFill>
                  <a:srgbClr val="000000"/>
                </a:solidFill>
              </a:rPr>
              <a:t>C# курс, програмиране, безплатно</a:t>
            </a:r>
            <a:endParaRPr/>
          </a:p>
        </p:txBody>
      </p:sp>
      <p:sp>
        <p:nvSpPr>
          <p:cNvPr id="144" name="PlaceHolder 20"/>
          <p:cNvSpPr>
            <a:spLocks noGrp="1"/>
          </p:cNvSpPr>
          <p:nvPr>
            <p:ph type="title"/>
          </p:nvPr>
        </p:nvSpPr>
        <p:spPr>
          <a:xfrm>
            <a:off x="1828800" y="152280"/>
            <a:ext cx="7086240" cy="83772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1552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Click to edit the title text formatPresentation Title</a:t>
            </a:r>
            <a:endParaRPr/>
          </a:p>
        </p:txBody>
      </p:sp>
      <p:sp>
        <p:nvSpPr>
          <p:cNvPr id="145" name="CustomShape 21"/>
          <p:cNvSpPr/>
          <p:nvPr/>
        </p:nvSpPr>
        <p:spPr>
          <a:xfrm>
            <a:off x="8060760" y="5517000"/>
            <a:ext cx="889920" cy="1553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9600">
                <a:solidFill>
                  <a:srgbClr val="aeff0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46" name="CustomShape 22"/>
          <p:cNvSpPr/>
          <p:nvPr/>
        </p:nvSpPr>
        <p:spPr>
          <a:xfrm>
            <a:off x="1827720" y="3138120"/>
            <a:ext cx="672840" cy="1431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8800">
                <a:solidFill>
                  <a:srgbClr val="90cad7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47" name="CustomShape 23"/>
          <p:cNvSpPr/>
          <p:nvPr/>
        </p:nvSpPr>
        <p:spPr>
          <a:xfrm>
            <a:off x="4416480" y="2170800"/>
            <a:ext cx="859320" cy="1842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1500">
                <a:solidFill>
                  <a:srgbClr val="ff831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48" name="CustomShape 24"/>
          <p:cNvSpPr/>
          <p:nvPr/>
        </p:nvSpPr>
        <p:spPr>
          <a:xfrm>
            <a:off x="6944400" y="1860840"/>
            <a:ext cx="949320" cy="20412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12800">
                <a:solidFill>
                  <a:srgbClr val="ccff66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49" name="CustomShape 25"/>
          <p:cNvSpPr/>
          <p:nvPr/>
        </p:nvSpPr>
        <p:spPr>
          <a:xfrm>
            <a:off x="2467440" y="902520"/>
            <a:ext cx="444960" cy="9439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5600">
                <a:solidFill>
                  <a:srgbClr val="ace600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0" name="CustomShape 26"/>
          <p:cNvSpPr/>
          <p:nvPr/>
        </p:nvSpPr>
        <p:spPr>
          <a:xfrm>
            <a:off x="5803920" y="5930280"/>
            <a:ext cx="642960" cy="15534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9600">
                <a:solidFill>
                  <a:srgbClr val="ff4a37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1" name="CustomShape 27"/>
          <p:cNvSpPr/>
          <p:nvPr/>
        </p:nvSpPr>
        <p:spPr>
          <a:xfrm>
            <a:off x="3109320" y="5105520"/>
            <a:ext cx="386280" cy="639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3600">
                <a:solidFill>
                  <a:srgbClr val="ebffa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2" name="CustomShape 28"/>
          <p:cNvSpPr/>
          <p:nvPr/>
        </p:nvSpPr>
        <p:spPr>
          <a:xfrm>
            <a:off x="6383880" y="4073760"/>
            <a:ext cx="498960" cy="1095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6600">
                <a:solidFill>
                  <a:srgbClr val="9966ff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3" name="CustomShape 29"/>
          <p:cNvSpPr/>
          <p:nvPr/>
        </p:nvSpPr>
        <p:spPr>
          <a:xfrm>
            <a:off x="2976120" y="2194200"/>
            <a:ext cx="488880" cy="760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4400">
                <a:solidFill>
                  <a:srgbClr val="ff6699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4" name="CustomShape 30"/>
          <p:cNvSpPr/>
          <p:nvPr/>
        </p:nvSpPr>
        <p:spPr>
          <a:xfrm>
            <a:off x="233640" y="3582000"/>
            <a:ext cx="413280" cy="639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3600">
                <a:solidFill>
                  <a:srgbClr val="ebffa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5" name="CustomShape 31"/>
          <p:cNvSpPr/>
          <p:nvPr/>
        </p:nvSpPr>
        <p:spPr>
          <a:xfrm>
            <a:off x="2846880" y="5771880"/>
            <a:ext cx="547920" cy="1004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6000">
                <a:solidFill>
                  <a:srgbClr val="ccff66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6" name="CustomShape 32"/>
          <p:cNvSpPr/>
          <p:nvPr/>
        </p:nvSpPr>
        <p:spPr>
          <a:xfrm>
            <a:off x="7237440" y="6181200"/>
            <a:ext cx="443880" cy="699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4000">
                <a:solidFill>
                  <a:srgbClr val="bb97fb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7" name="CustomShape 33"/>
          <p:cNvSpPr/>
          <p:nvPr/>
        </p:nvSpPr>
        <p:spPr>
          <a:xfrm>
            <a:off x="802440" y="1685160"/>
            <a:ext cx="387360" cy="699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4000">
                <a:solidFill>
                  <a:srgbClr val="bb97fb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8" name="CustomShape 34"/>
          <p:cNvSpPr/>
          <p:nvPr/>
        </p:nvSpPr>
        <p:spPr>
          <a:xfrm>
            <a:off x="8121600" y="5564880"/>
            <a:ext cx="357120" cy="639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3600">
                <a:solidFill>
                  <a:srgbClr val="decdf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9" name="CustomShape 35"/>
          <p:cNvSpPr/>
          <p:nvPr/>
        </p:nvSpPr>
        <p:spPr>
          <a:xfrm>
            <a:off x="1004040" y="4722840"/>
            <a:ext cx="369360" cy="760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4400">
                <a:solidFill>
                  <a:srgbClr val="d6e2ef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60" name="CustomShape 36"/>
          <p:cNvSpPr/>
          <p:nvPr/>
        </p:nvSpPr>
        <p:spPr>
          <a:xfrm>
            <a:off x="6842520" y="1676520"/>
            <a:ext cx="344880" cy="516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2800">
                <a:solidFill>
                  <a:srgbClr val="9b68f9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61" name="CustomShape 37"/>
          <p:cNvSpPr/>
          <p:nvPr/>
        </p:nvSpPr>
        <p:spPr>
          <a:xfrm>
            <a:off x="3925080" y="1264680"/>
            <a:ext cx="344880" cy="516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2800">
                <a:solidFill>
                  <a:srgbClr val="fdfff9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62" name="CustomShape 38"/>
          <p:cNvSpPr/>
          <p:nvPr/>
        </p:nvSpPr>
        <p:spPr>
          <a:xfrm>
            <a:off x="8532360" y="1284840"/>
            <a:ext cx="443880" cy="577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bg-BG" sz="3200">
                <a:solidFill>
                  <a:srgbClr val="e4d5f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63" name="CustomShape 39"/>
          <p:cNvSpPr/>
          <p:nvPr/>
        </p:nvSpPr>
        <p:spPr>
          <a:xfrm>
            <a:off x="1828800" y="2903760"/>
            <a:ext cx="5486040" cy="126144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b="1" lang="bg-BG" sz="7600">
                <a:solidFill>
                  <a:srgbClr val="ebffc2"/>
                </a:solidFill>
                <a:latin typeface="Corbel"/>
              </a:rPr>
              <a:t>Questions?</a:t>
            </a:r>
            <a:endParaRPr/>
          </a:p>
        </p:txBody>
      </p:sp>
      <p:sp>
        <p:nvSpPr>
          <p:cNvPr id="164" name="PlaceHolder 40"/>
          <p:cNvSpPr>
            <a:spLocks noGrp="1"/>
          </p:cNvSpPr>
          <p:nvPr>
            <p:ph type="body"/>
          </p:nvPr>
        </p:nvSpPr>
        <p:spPr>
          <a:xfrm>
            <a:off x="6807240" y="6400800"/>
            <a:ext cx="2218320" cy="138060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buSzPct val="45000"/>
              <a:buFont typeface="StarSymbol"/>
              <a:buChar char=""/>
            </a:pPr>
            <a:r>
              <a:rPr b="1" lang="en-US">
                <a:solidFill>
                  <a:srgbClr val="f5ffe0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>
                <a:solidFill>
                  <a:srgbClr val="f5ffe0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>
                <a:solidFill>
                  <a:srgbClr val="f5ffe0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>
                <a:solidFill>
                  <a:srgbClr val="f5ffe0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>
                <a:solidFill>
                  <a:srgbClr val="f5ffe0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>
                <a:solidFill>
                  <a:srgbClr val="f5ffe0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f5ffe0"/>
                </a:solidFill>
                <a:latin typeface="Corbel"/>
              </a:rPr>
              <a:t>Seventh Outline LevelCourse web site URL</a:t>
            </a:r>
            <a:endParaRPr/>
          </a:p>
        </p:txBody>
      </p:sp>
      <p:sp>
        <p:nvSpPr>
          <p:cNvPr id="165" name="CustomShape 41"/>
          <p:cNvSpPr/>
          <p:nvPr/>
        </p:nvSpPr>
        <p:spPr>
          <a:xfrm>
            <a:off x="1577520" y="4880520"/>
            <a:ext cx="859320" cy="1553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80000"/>
              </a:lnSpc>
            </a:pPr>
            <a:r>
              <a:rPr b="1" lang="bg-BG" sz="12000">
                <a:solidFill>
                  <a:srgbClr val="ffbf8b"/>
                </a:solidFill>
                <a:latin typeface="Cambria"/>
              </a:rPr>
              <a:t>?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academy.telerik.com/" TargetMode="External"/><Relationship Id="rId2" Type="http://schemas.openxmlformats.org/officeDocument/2006/relationships/hyperlink" Target="http://www.nakov.com/" TargetMode="Externa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6.gif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jpeg"/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6" Type="http://schemas.openxmlformats.org/officeDocument/2006/relationships/image" Target="../media/image56.gif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jpeg"/><Relationship Id="rId3" Type="http://schemas.openxmlformats.org/officeDocument/2006/relationships/slideLayout" Target="../slideLayouts/slideLayout2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://www.zeldman.com/dwws/" TargetMode="External"/><Relationship Id="rId2" Type="http://schemas.openxmlformats.org/officeDocument/2006/relationships/hyperlink" Target="http://oreilly.com/catalog/9780596527327" TargetMode="External"/><Relationship Id="rId3" Type="http://schemas.openxmlformats.org/officeDocument/2006/relationships/hyperlink" Target="http://oreilly.com/catalog/9780596527334" TargetMode="External"/><Relationship Id="rId4" Type="http://schemas.openxmlformats.org/officeDocument/2006/relationships/hyperlink" Target="http://www.quirksmode.org/book/" TargetMode="External"/><Relationship Id="rId5" Type="http://schemas.openxmlformats.org/officeDocument/2006/relationships/image" Target="../media/image69.jpeg"/><Relationship Id="rId6" Type="http://schemas.openxmlformats.org/officeDocument/2006/relationships/image" Target="../media/image70.jpeg"/><Relationship Id="rId7" Type="http://schemas.openxmlformats.org/officeDocument/2006/relationships/image" Target="../media/image71.jpeg"/><Relationship Id="rId8" Type="http://schemas.openxmlformats.org/officeDocument/2006/relationships/image" Target="../media/image72.jpe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://academy.telerik.com/" TargetMode="External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hyperlink" Target="http://html5course.telerik.com/" TargetMode="External"/><Relationship Id="rId3" Type="http://schemas.openxmlformats.org/officeDocument/2006/relationships/hyperlink" Target="http://academy.telerik.com/" TargetMode="External"/><Relationship Id="rId4" Type="http://schemas.openxmlformats.org/officeDocument/2006/relationships/hyperlink" Target="http://www.facebook.com/telerikacademy" TargetMode="External"/><Relationship Id="rId5" Type="http://schemas.openxmlformats.org/officeDocument/2006/relationships/hyperlink" Target="http://forums.academy.telerik.com/" TargetMode="External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457200" y="1523880"/>
            <a:ext cx="8229240" cy="1523520"/>
          </a:xfrm>
          <a:prstGeom prst="rect">
            <a:avLst/>
          </a:prstGeom>
        </p:spPr>
        <p:txBody>
          <a:bodyPr anchor="b" bIns="0" lIns="90000" rIns="90000" tIns="0"/>
          <a:p>
            <a:pPr algn="r">
              <a:lnSpc>
                <a:spcPts val="1552"/>
              </a:lnSpc>
            </a:pPr>
            <a:r>
              <a:rPr b="1" lang="en-US" sz="5400">
                <a:solidFill>
                  <a:srgbClr val="d4ff5b"/>
                </a:solidFill>
                <a:latin typeface="Corbel"/>
              </a:rPr>
              <a:t>Web Design and </a:t>
            </a:r>
            <a:r>
              <a:rPr b="1" lang="en-US" sz="5400">
                <a:solidFill>
                  <a:srgbClr val="d4ff5b"/>
                </a:solidFill>
                <a:latin typeface="Corbel"/>
              </a:rPr>
              <a:t>
</a:t>
            </a:r>
            <a:r>
              <a:rPr b="1" lang="en-US" sz="5400">
                <a:solidFill>
                  <a:srgbClr val="d4ff5b"/>
                </a:solidFill>
                <a:latin typeface="Corbel"/>
              </a:rPr>
              <a:t>UI Technologies</a:t>
            </a:r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457200" y="3240720"/>
            <a:ext cx="8229240" cy="56880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ct val="100000"/>
              </a:lnSpc>
            </a:pPr>
            <a:r>
              <a:rPr lang="bg-BG" sz="2800">
                <a:solidFill>
                  <a:srgbClr val="faf8c8"/>
                </a:solidFill>
              </a:rPr>
              <a:t>Track Overview</a:t>
            </a:r>
            <a:endParaRPr/>
          </a:p>
        </p:txBody>
      </p:sp>
      <p:sp>
        <p:nvSpPr>
          <p:cNvPr id="205" name="TextShape 3"/>
          <p:cNvSpPr txBox="1"/>
          <p:nvPr/>
        </p:nvSpPr>
        <p:spPr>
          <a:xfrm>
            <a:off x="444600" y="4572000"/>
            <a:ext cx="3352320" cy="4067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Svetlin Nakov</a:t>
            </a:r>
            <a:endParaRPr/>
          </a:p>
        </p:txBody>
      </p:sp>
      <p:sp>
        <p:nvSpPr>
          <p:cNvPr id="206" name="TextShape 4"/>
          <p:cNvSpPr txBox="1"/>
          <p:nvPr/>
        </p:nvSpPr>
        <p:spPr>
          <a:xfrm>
            <a:off x="457200" y="5833800"/>
            <a:ext cx="3352320" cy="4067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f5ffd6"/>
                </a:solidFill>
                <a:latin typeface="Corbel"/>
              </a:rPr>
              <a:t>Telerik Software Academy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07" name="TextShape 5"/>
          <p:cNvSpPr txBox="1"/>
          <p:nvPr/>
        </p:nvSpPr>
        <p:spPr>
          <a:xfrm>
            <a:off x="457200" y="6138360"/>
            <a:ext cx="3352320" cy="4067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1600" u="sng">
                <a:solidFill>
                  <a:srgbClr val="76b200"/>
                </a:solidFill>
                <a:latin typeface="Corbel"/>
                <a:hlinkClick r:id="rId1"/>
              </a:rPr>
              <a:t>academy.telerik.com</a:t>
            </a:r>
            <a:endParaRPr/>
          </a:p>
        </p:txBody>
      </p:sp>
      <p:sp>
        <p:nvSpPr>
          <p:cNvPr id="208" name="TextShape 6"/>
          <p:cNvSpPr txBox="1"/>
          <p:nvPr/>
        </p:nvSpPr>
        <p:spPr>
          <a:xfrm>
            <a:off x="457200" y="5029200"/>
            <a:ext cx="3657240" cy="4067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sz="2300">
                <a:solidFill>
                  <a:srgbClr val="739900"/>
                </a:solidFill>
                <a:latin typeface="Corbel"/>
              </a:rPr>
              <a:t>Manager Technical Training</a:t>
            </a:r>
            <a:endParaRPr/>
          </a:p>
        </p:txBody>
      </p:sp>
      <p:sp>
        <p:nvSpPr>
          <p:cNvPr id="209" name="TextShape 7"/>
          <p:cNvSpPr txBox="1"/>
          <p:nvPr/>
        </p:nvSpPr>
        <p:spPr>
          <a:xfrm>
            <a:off x="457200" y="5405760"/>
            <a:ext cx="3352320" cy="4067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en-US" u="sng">
                <a:solidFill>
                  <a:srgbClr val="76b200"/>
                </a:solidFill>
                <a:latin typeface="Corbel"/>
                <a:hlinkClick r:id="rId2"/>
              </a:rPr>
              <a:t>www.nakov.com</a:t>
            </a:r>
            <a:endParaRPr/>
          </a:p>
        </p:txBody>
      </p:sp>
      <p:pic>
        <p:nvPicPr>
          <p:cNvPr descr="" id="210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538760" y="228600"/>
            <a:ext cx="1300320" cy="1418400"/>
          </a:xfrm>
          <a:prstGeom prst="rect">
            <a:avLst/>
          </a:prstGeom>
        </p:spPr>
      </p:pic>
      <p:pic>
        <p:nvPicPr>
          <p:cNvPr descr="" id="211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095880" y="404640"/>
            <a:ext cx="1230120" cy="979200"/>
          </a:xfrm>
          <a:prstGeom prst="rect">
            <a:avLst/>
          </a:prstGeom>
        </p:spPr>
      </p:pic>
      <p:pic>
        <p:nvPicPr>
          <p:cNvPr descr="" id="212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09480" y="2666880"/>
            <a:ext cx="1718280" cy="157428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HTML Basics</a:t>
            </a:r>
            <a:endParaRPr/>
          </a:p>
        </p:txBody>
      </p:sp>
      <p:sp>
        <p:nvSpPr>
          <p:cNvPr id="244" name="TextShape 2"/>
          <p:cNvSpPr txBox="1"/>
          <p:nvPr/>
        </p:nvSpPr>
        <p:spPr>
          <a:xfrm>
            <a:off x="228600" y="1066680"/>
            <a:ext cx="8686440" cy="54097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Web Design Concepts and Tools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Introduction to HTML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HTML Tables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HTML Forms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Semantic HTML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Test Preparation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HTML Basics Test</a:t>
            </a:r>
            <a:endParaRPr/>
          </a:p>
        </p:txBody>
      </p:sp>
      <p:sp>
        <p:nvSpPr>
          <p:cNvPr id="24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D1416181-0181-4121-B1D1-7111A1F1814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46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788800" y="1957680"/>
            <a:ext cx="2533320" cy="1809360"/>
          </a:xfrm>
          <a:prstGeom prst="rect">
            <a:avLst/>
          </a:prstGeom>
        </p:spPr>
      </p:pic>
      <p:pic>
        <p:nvPicPr>
          <p:cNvPr descr="" id="247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952880" y="4650120"/>
            <a:ext cx="2641320" cy="1980720"/>
          </a:xfrm>
          <a:prstGeom prst="rect">
            <a:avLst/>
          </a:prstGeom>
        </p:spPr>
      </p:pic>
      <p:pic>
        <p:nvPicPr>
          <p:cNvPr descr="" id="24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44200" y="3845160"/>
            <a:ext cx="2466720" cy="1847520"/>
          </a:xfrm>
          <a:prstGeom prst="rect">
            <a:avLst/>
          </a:prstGeom>
        </p:spPr>
      </p:pic>
      <p:pic>
        <p:nvPicPr>
          <p:cNvPr descr="" id="24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238640" y="4952880"/>
            <a:ext cx="1676160" cy="1546920"/>
          </a:xfrm>
          <a:prstGeom prst="rect">
            <a:avLst/>
          </a:prstGeom>
          <a:ln w="63360">
            <a:solidFill>
              <a:srgbClr val="333333"/>
            </a:solidFill>
            <a:round/>
          </a:ln>
        </p:spPr>
      </p:pic>
      <p:pic>
        <p:nvPicPr>
          <p:cNvPr descr="" id="25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4685760" y="3132360"/>
            <a:ext cx="1371240" cy="1027080"/>
          </a:xfrm>
          <a:prstGeom prst="rect">
            <a:avLst/>
          </a:prstGeom>
          <a:ln w="63360">
            <a:solidFill>
              <a:srgbClr val="333333"/>
            </a:solidFill>
            <a:round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51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3886200" y="4983120"/>
            <a:ext cx="1528920" cy="1528920"/>
          </a:xfrm>
          <a:prstGeom prst="rect">
            <a:avLst/>
          </a:prstGeom>
        </p:spPr>
      </p:pic>
      <p:sp>
        <p:nvSpPr>
          <p:cNvPr id="252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CSS Styling</a:t>
            </a:r>
            <a:endParaRPr/>
          </a:p>
        </p:txBody>
      </p:sp>
      <p:sp>
        <p:nvSpPr>
          <p:cNvPr id="253" name="TextShape 2"/>
          <p:cNvSpPr txBox="1"/>
          <p:nvPr/>
        </p:nvSpPr>
        <p:spPr>
          <a:xfrm>
            <a:off x="228600" y="1066680"/>
            <a:ext cx="8686440" cy="54097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CSS Basics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CSS Presentation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CSS Positioning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CSS 3 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Exam Preparation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CSS Styling Exam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Parallel course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Photoshop</a:t>
            </a:r>
            <a:endParaRPr/>
          </a:p>
        </p:txBody>
      </p:sp>
      <p:sp>
        <p:nvSpPr>
          <p:cNvPr id="25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C1311171-F181-4111-B101-E16161F1A18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5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364800" y="5105520"/>
            <a:ext cx="2742840" cy="1563120"/>
          </a:xfrm>
          <a:prstGeom prst="rect">
            <a:avLst/>
          </a:prstGeom>
        </p:spPr>
      </p:pic>
      <p:pic>
        <p:nvPicPr>
          <p:cNvPr descr="" id="256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754320" y="2837160"/>
            <a:ext cx="1841400" cy="1841400"/>
          </a:xfrm>
          <a:prstGeom prst="rect">
            <a:avLst/>
          </a:prstGeom>
        </p:spPr>
      </p:pic>
      <p:pic>
        <p:nvPicPr>
          <p:cNvPr descr="" id="257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431040" y="3653640"/>
            <a:ext cx="1091520" cy="1091520"/>
          </a:xfrm>
          <a:prstGeom prst="rect">
            <a:avLst/>
          </a:prstGeom>
        </p:spPr>
      </p:pic>
      <p:pic>
        <p:nvPicPr>
          <p:cNvPr descr="" id="25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7185240" y="1560240"/>
            <a:ext cx="1477800" cy="115236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59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3031200" y="576000"/>
            <a:ext cx="3464640" cy="2742840"/>
          </a:xfrm>
          <a:prstGeom prst="rect">
            <a:avLst/>
          </a:prstGeom>
        </p:spPr>
      </p:pic>
      <p:pic>
        <p:nvPicPr>
          <p:cNvPr descr="" id="26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16480" y="2581920"/>
            <a:ext cx="2723760" cy="1676160"/>
          </a:xfrm>
          <a:prstGeom prst="rect">
            <a:avLst/>
          </a:prstGeom>
        </p:spPr>
      </p:pic>
      <p:sp>
        <p:nvSpPr>
          <p:cNvPr id="261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Slice and Dice</a:t>
            </a:r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228600" y="1066680"/>
            <a:ext cx="8686440" cy="54097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Creating websites with HTML and CSS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Workshop – Slice &amp; Dice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Slice &amp; Dice Exam</a:t>
            </a:r>
            <a:endParaRPr/>
          </a:p>
          <a:p>
            <a:endParaRPr/>
          </a:p>
        </p:txBody>
      </p:sp>
      <p:sp>
        <p:nvSpPr>
          <p:cNvPr id="26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B1711121-1141-4141-A151-61418111C12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64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95480" y="5128920"/>
            <a:ext cx="1647360" cy="1229040"/>
          </a:xfrm>
          <a:prstGeom prst="rect">
            <a:avLst/>
          </a:prstGeom>
        </p:spPr>
      </p:pic>
      <p:pic>
        <p:nvPicPr>
          <p:cNvPr descr="" id="265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51720" y="3469320"/>
            <a:ext cx="1752120" cy="1218960"/>
          </a:xfrm>
          <a:prstGeom prst="rect">
            <a:avLst/>
          </a:prstGeom>
        </p:spPr>
      </p:pic>
      <p:pic>
        <p:nvPicPr>
          <p:cNvPr descr="" id="266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351720" y="5128920"/>
            <a:ext cx="1752120" cy="1229040"/>
          </a:xfrm>
          <a:prstGeom prst="rect">
            <a:avLst/>
          </a:prstGeom>
        </p:spPr>
      </p:pic>
      <p:pic>
        <p:nvPicPr>
          <p:cNvPr descr="" id="267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5316480" y="2581920"/>
            <a:ext cx="725400" cy="1676160"/>
          </a:xfrm>
          <a:prstGeom prst="rect">
            <a:avLst/>
          </a:prstGeom>
        </p:spPr>
      </p:pic>
      <p:pic>
        <p:nvPicPr>
          <p:cNvPr descr="" id="268" name="Picture 9"/>
          <p:cNvPicPr/>
          <p:nvPr/>
        </p:nvPicPr>
        <p:blipFill>
          <a:blip r:embed="rId7"/>
          <a:stretch>
            <a:fillRect/>
          </a:stretch>
        </p:blipFill>
        <p:spPr>
          <a:xfrm>
            <a:off x="5316480" y="4724280"/>
            <a:ext cx="2723760" cy="163368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69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6172200" y="4149360"/>
            <a:ext cx="2466720" cy="1847520"/>
          </a:xfrm>
          <a:prstGeom prst="rect">
            <a:avLst/>
          </a:prstGeom>
        </p:spPr>
      </p:pic>
      <p:pic>
        <p:nvPicPr>
          <p:cNvPr descr="" id="27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172200" y="1743120"/>
            <a:ext cx="2381040" cy="1914120"/>
          </a:xfrm>
          <a:prstGeom prst="rect">
            <a:avLst/>
          </a:prstGeom>
        </p:spPr>
      </p:pic>
      <p:pic>
        <p:nvPicPr>
          <p:cNvPr descr="" id="271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80000" y="4228920"/>
            <a:ext cx="1040760" cy="1027080"/>
          </a:xfrm>
          <a:prstGeom prst="rect">
            <a:avLst/>
          </a:prstGeom>
          <a:ln w="63360">
            <a:solidFill>
              <a:srgbClr val="333333"/>
            </a:solidFill>
            <a:round/>
          </a:ln>
        </p:spPr>
      </p:pic>
      <p:pic>
        <p:nvPicPr>
          <p:cNvPr descr="" id="272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243160" y="4475160"/>
            <a:ext cx="1158120" cy="986400"/>
          </a:xfrm>
          <a:prstGeom prst="rect">
            <a:avLst/>
          </a:prstGeom>
        </p:spPr>
      </p:pic>
      <p:sp>
        <p:nvSpPr>
          <p:cNvPr id="273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JavaScript Basics</a:t>
            </a:r>
            <a:endParaRPr/>
          </a:p>
        </p:txBody>
      </p:sp>
      <p:sp>
        <p:nvSpPr>
          <p:cNvPr id="274" name="TextShape 2"/>
          <p:cNvSpPr txBox="1"/>
          <p:nvPr/>
        </p:nvSpPr>
        <p:spPr>
          <a:xfrm>
            <a:off x="228600" y="990720"/>
            <a:ext cx="8686440" cy="5486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Intro to JavaScript development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Data Types and Variables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Operators and Expression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Conditional Statements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JavaScript Practical Exam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Parallel course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Content Management Systems (CMS)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7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F1C1A181-A1D1-4131-91F1-7181A111B13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7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6625440" y="4418280"/>
            <a:ext cx="2238120" cy="1468080"/>
          </a:xfrm>
          <a:prstGeom prst="rect">
            <a:avLst/>
          </a:prstGeom>
        </p:spPr>
      </p:pic>
      <p:pic>
        <p:nvPicPr>
          <p:cNvPr descr="" id="27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671160" y="2967840"/>
            <a:ext cx="2238120" cy="1049400"/>
          </a:xfrm>
          <a:prstGeom prst="rect">
            <a:avLst/>
          </a:prstGeom>
        </p:spPr>
      </p:pic>
      <p:pic>
        <p:nvPicPr>
          <p:cNvPr descr="" id="278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472080" y="2458440"/>
            <a:ext cx="3047760" cy="1504440"/>
          </a:xfrm>
          <a:prstGeom prst="rect">
            <a:avLst/>
          </a:prstGeom>
        </p:spPr>
      </p:pic>
      <p:pic>
        <p:nvPicPr>
          <p:cNvPr descr="" id="279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200400" y="2662920"/>
            <a:ext cx="1520640" cy="1147320"/>
          </a:xfrm>
          <a:prstGeom prst="rect">
            <a:avLst/>
          </a:prstGeom>
        </p:spPr>
      </p:pic>
      <p:sp>
        <p:nvSpPr>
          <p:cNvPr id="280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 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Advanced JavaScript</a:t>
            </a:r>
            <a:endParaRPr/>
          </a:p>
        </p:txBody>
      </p:sp>
      <p:sp>
        <p:nvSpPr>
          <p:cNvPr id="281" name="TextShape 2"/>
          <p:cNvSpPr txBox="1"/>
          <p:nvPr/>
        </p:nvSpPr>
        <p:spPr>
          <a:xfrm>
            <a:off x="228600" y="990720"/>
            <a:ext cx="8686440" cy="5486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Loops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Arrays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Functions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Using Objects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DOM Manipulation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JavaScript OOP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JavaScript Events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JavaScript APIs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Exam Preparation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2800">
                <a:solidFill>
                  <a:srgbClr val="daedf2"/>
                </a:solidFill>
                <a:latin typeface="Corbel"/>
              </a:rPr>
              <a:t>JavaScript Practical Exam</a:t>
            </a:r>
            <a:endParaRPr/>
          </a:p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Parallel course – Search Engine Optimization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F1C12181-2171-4171-9100-8121C121311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83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674400" y="1315800"/>
            <a:ext cx="2238120" cy="1792080"/>
          </a:xfrm>
          <a:prstGeom prst="rect">
            <a:avLst/>
          </a:prstGeom>
        </p:spPr>
      </p:pic>
      <p:pic>
        <p:nvPicPr>
          <p:cNvPr descr="" id="284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5047560" y="1200600"/>
            <a:ext cx="1504440" cy="977040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8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7324200" y="2133720"/>
            <a:ext cx="1523520" cy="1523520"/>
          </a:xfrm>
          <a:prstGeom prst="rect">
            <a:avLst/>
          </a:prstGeom>
        </p:spPr>
      </p:pic>
      <p:pic>
        <p:nvPicPr>
          <p:cNvPr descr="" id="28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77880" y="4816440"/>
            <a:ext cx="1523520" cy="1523520"/>
          </a:xfrm>
          <a:prstGeom prst="rect">
            <a:avLst/>
          </a:prstGeom>
        </p:spPr>
      </p:pic>
      <p:sp>
        <p:nvSpPr>
          <p:cNvPr id="287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JavaScript Libraries and UI</a:t>
            </a:r>
            <a:endParaRPr/>
          </a:p>
        </p:txBody>
      </p:sp>
      <p:sp>
        <p:nvSpPr>
          <p:cNvPr id="288" name="TextShape 2"/>
          <p:cNvSpPr txBox="1"/>
          <p:nvPr/>
        </p:nvSpPr>
        <p:spPr>
          <a:xfrm>
            <a:off x="228600" y="990720"/>
            <a:ext cx="8686440" cy="5486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JavaScript Libraries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jQuery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Asynchronous JavaScript and XML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Web Services and REST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Consuming RESTful web services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Working with External JavaScript APIs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JavaScript UI Frameworks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Best Practices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Exam Preparation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JavaScript Practical Exam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9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61A10111-2181-4111-B151-91317101413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698600" y="4267080"/>
            <a:ext cx="1384560" cy="1384560"/>
          </a:xfrm>
          <a:prstGeom prst="rect">
            <a:avLst/>
          </a:prstGeom>
        </p:spPr>
      </p:pic>
      <p:pic>
        <p:nvPicPr>
          <p:cNvPr descr="" id="2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268320" y="1066680"/>
            <a:ext cx="1609200" cy="96552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457200" y="1447920"/>
            <a:ext cx="8229240" cy="68544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1552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Assessment</a:t>
            </a:r>
            <a:endParaRPr/>
          </a:p>
        </p:txBody>
      </p:sp>
      <p:sp>
        <p:nvSpPr>
          <p:cNvPr id="293" name="TextShape 2"/>
          <p:cNvSpPr txBox="1"/>
          <p:nvPr/>
        </p:nvSpPr>
        <p:spPr>
          <a:xfrm>
            <a:off x="457200" y="2097720"/>
            <a:ext cx="8229240" cy="56880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b="1" lang="bg-BG" sz="2800">
                <a:solidFill>
                  <a:srgbClr val="faf7c8"/>
                </a:solidFill>
                <a:latin typeface="Corbel"/>
              </a:rPr>
              <a:t>Exams and Grades</a:t>
            </a:r>
            <a:endParaRPr/>
          </a:p>
        </p:txBody>
      </p:sp>
      <p:pic>
        <p:nvPicPr>
          <p:cNvPr descr="" id="294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76280" y="3046680"/>
            <a:ext cx="3919320" cy="3063240"/>
          </a:xfrm>
          <a:prstGeom prst="rect">
            <a:avLst/>
          </a:prstGeom>
        </p:spPr>
      </p:pic>
      <p:pic>
        <p:nvPicPr>
          <p:cNvPr descr="" id="29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87880" y="2895480"/>
            <a:ext cx="4457520" cy="336672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Scoring for HTML Basics</a:t>
            </a:r>
            <a:endParaRPr/>
          </a:p>
        </p:txBody>
      </p:sp>
      <p:sp>
        <p:nvSpPr>
          <p:cNvPr id="297" name="TextShape 2"/>
          <p:cNvSpPr txBox="1"/>
          <p:nvPr/>
        </p:nvSpPr>
        <p:spPr>
          <a:xfrm>
            <a:off x="228600" y="914400"/>
            <a:ext cx="8686440" cy="5790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Attendance 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–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10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%</a:t>
            </a:r>
            <a:endParaRPr/>
          </a:p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Test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–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65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%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Serves as </a:t>
            </a:r>
            <a:r>
              <a:rPr b="1" lang="en-US" sz="2800">
                <a:solidFill>
                  <a:srgbClr val="daedf2"/>
                </a:solidFill>
                <a:latin typeface="Corbel"/>
              </a:rPr>
              <a:t>primary pass / fail criteria </a:t>
            </a:r>
            <a:r>
              <a:rPr b="1" lang="en-US" sz="2800">
                <a:solidFill>
                  <a:srgbClr val="daedf2"/>
                </a:solidFill>
                <a:latin typeface="Corbel"/>
              </a:rPr>
              <a:t>
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for the course</a:t>
            </a:r>
            <a:endParaRPr/>
          </a:p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Homework 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–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25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%</a:t>
            </a:r>
            <a:endParaRPr/>
          </a:p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Forums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activity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– bonus up to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10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%</a:t>
            </a:r>
            <a:endParaRPr/>
          </a:p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Helping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the 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other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students – bonus up to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10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%</a:t>
            </a:r>
            <a:endParaRPr/>
          </a:p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Knowledge sharing / blogging 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– bonus up to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20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%</a:t>
            </a:r>
            <a:endParaRPr/>
          </a:p>
        </p:txBody>
      </p:sp>
      <p:sp>
        <p:nvSpPr>
          <p:cNvPr id="29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31816171-81D1-41E1-B121-2161B17161D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99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6705720" y="1371600"/>
            <a:ext cx="2282760" cy="2104560"/>
          </a:xfrm>
          <a:prstGeom prst="rect">
            <a:avLst/>
          </a:prstGeom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Pass / Fail / Excellence 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
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Criteria</a:t>
            </a:r>
            <a:endParaRPr/>
          </a:p>
        </p:txBody>
      </p:sp>
      <p:sp>
        <p:nvSpPr>
          <p:cNvPr id="301" name="TextShape 2"/>
          <p:cNvSpPr txBox="1"/>
          <p:nvPr/>
        </p:nvSpPr>
        <p:spPr>
          <a:xfrm>
            <a:off x="228600" y="1523880"/>
            <a:ext cx="8686440" cy="5638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HTML Basics – pass / fail / excellence criteria: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Test</a:t>
            </a:r>
            <a:endParaRPr/>
          </a:p>
          <a:p>
            <a:pPr lvl="1">
              <a:buFont charset="2" typeface="Wingdings 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Very low results </a:t>
            </a:r>
            <a:r>
              <a:rPr b="1" lang="en-US" sz="2800">
                <a:solidFill>
                  <a:srgbClr val="f5ffc2"/>
                </a:solidFill>
                <a:latin typeface="Wingdings"/>
              </a:rPr>
              <a:t>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</a:t>
            </a:r>
            <a:r>
              <a:rPr b="1" lang="en-US" sz="2800">
                <a:solidFill>
                  <a:srgbClr val="daedf2"/>
                </a:solidFill>
                <a:latin typeface="Corbel"/>
              </a:rPr>
              <a:t>fail 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(course not taken)</a:t>
            </a:r>
            <a:endParaRPr/>
          </a:p>
          <a:p>
            <a:pPr lvl="1">
              <a:buFont charset="2" typeface="Wingdings 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Average results </a:t>
            </a:r>
            <a:r>
              <a:rPr b="1" lang="en-US" sz="2800">
                <a:solidFill>
                  <a:srgbClr val="f5ffc2"/>
                </a:solidFill>
                <a:latin typeface="Wingdings"/>
              </a:rPr>
              <a:t>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</a:t>
            </a:r>
            <a:r>
              <a:rPr b="1" lang="en-US" sz="2800">
                <a:solidFill>
                  <a:srgbClr val="daedf2"/>
                </a:solidFill>
                <a:latin typeface="Corbel"/>
              </a:rPr>
              <a:t>pass 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(course taken)</a:t>
            </a:r>
            <a:endParaRPr/>
          </a:p>
          <a:p>
            <a:pPr lvl="1">
              <a:buFont charset="2" typeface="Wingdings 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High results + Homework </a:t>
            </a:r>
            <a:r>
              <a:rPr b="1" lang="en-US" sz="2800">
                <a:solidFill>
                  <a:srgbClr val="f5ffc2"/>
                </a:solidFill>
                <a:latin typeface="Wingdings"/>
              </a:rPr>
              <a:t>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</a:t>
            </a:r>
            <a:r>
              <a:rPr b="1" lang="en-US" sz="2800">
                <a:solidFill>
                  <a:srgbClr val="daedf2"/>
                </a:solidFill>
                <a:latin typeface="Corbel"/>
              </a:rPr>
              <a:t>pass with excellence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Homework</a:t>
            </a:r>
            <a:endParaRPr/>
          </a:p>
          <a:p>
            <a:pPr lvl="1">
              <a:buFont charset="2" typeface="Wingdings 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Good results required to </a:t>
            </a:r>
            <a:r>
              <a:rPr b="1" lang="en-US" sz="2800">
                <a:solidFill>
                  <a:srgbClr val="daedf2"/>
                </a:solidFill>
                <a:latin typeface="Corbel"/>
              </a:rPr>
              <a:t>pass with excellence</a:t>
            </a:r>
            <a:endParaRPr/>
          </a:p>
        </p:txBody>
      </p:sp>
      <p:sp>
        <p:nvSpPr>
          <p:cNvPr id="30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F1D11161-B131-41D1-91D1-D191110151F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HTML Basics Test – 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
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Sample Question</a:t>
            </a:r>
            <a:endParaRPr/>
          </a:p>
        </p:txBody>
      </p:sp>
      <p:sp>
        <p:nvSpPr>
          <p:cNvPr id="304" name="TextShape 2"/>
          <p:cNvSpPr txBox="1"/>
          <p:nvPr/>
        </p:nvSpPr>
        <p:spPr>
          <a:xfrm>
            <a:off x="228600" y="1523880"/>
            <a:ext cx="8686440" cy="5638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You are given the following (exact) HTML code:</a:t>
            </a:r>
            <a:endParaRPr/>
          </a:p>
          <a:p>
            <a:pPr>
              <a:lnSpc>
                <a:spcPct val="105000"/>
              </a:lnSpc>
            </a:pPr>
            <a:endParaRPr/>
          </a:p>
          <a:p>
            <a:pPr>
              <a:lnSpc>
                <a:spcPct val="105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05" name="TextShape 3"/>
          <p:cNvSpPr txBox="1"/>
          <p:nvPr/>
        </p:nvSpPr>
        <p:spPr>
          <a:xfrm>
            <a:off x="8610480" y="70102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4101C111-71C1-41C1-9131-4181F1C1111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06" name="CustomShape 4"/>
          <p:cNvSpPr/>
          <p:nvPr/>
        </p:nvSpPr>
        <p:spPr>
          <a:xfrm>
            <a:off x="762120" y="2520000"/>
            <a:ext cx="3439800" cy="17654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8cf4f2"/>
                </a:solidFill>
                <a:latin typeface="Consolas"/>
              </a:rPr>
              <a:t>&lt;div&gt;</a:t>
            </a:r>
            <a:endParaRPr/>
          </a:p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8cf4f2"/>
                </a:solidFill>
                <a:latin typeface="Consolas"/>
              </a:rPr>
              <a:t>	</a:t>
            </a:r>
            <a:r>
              <a:rPr b="1" lang="bg-BG" sz="2200">
                <a:solidFill>
                  <a:srgbClr val="8cf4f2"/>
                </a:solidFill>
                <a:latin typeface="Consolas"/>
              </a:rPr>
              <a:t>&lt;p&gt;This is\r\n</a:t>
            </a:r>
            <a:endParaRPr/>
          </a:p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8cf4f2"/>
                </a:solidFill>
                <a:latin typeface="Consolas"/>
              </a:rPr>
              <a:t>	</a:t>
            </a:r>
            <a:r>
              <a:rPr b="1" lang="bg-BG" sz="2200">
                <a:solidFill>
                  <a:srgbClr val="8cf4f2"/>
                </a:solidFill>
                <a:latin typeface="Consolas"/>
              </a:rPr>
              <a:t>multi-line</a:t>
            </a:r>
            <a:endParaRPr/>
          </a:p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8cf4f2"/>
                </a:solidFill>
                <a:latin typeface="Consolas"/>
              </a:rPr>
              <a:t>	</a:t>
            </a:r>
            <a:r>
              <a:rPr b="1" lang="bg-BG" sz="2200">
                <a:solidFill>
                  <a:srgbClr val="8cf4f2"/>
                </a:solidFill>
                <a:latin typeface="Consolas"/>
              </a:rPr>
              <a:t>text&lt;/p&gt;</a:t>
            </a:r>
            <a:endParaRPr/>
          </a:p>
          <a:p>
            <a:pPr>
              <a:lnSpc>
                <a:spcPct val="100000"/>
              </a:lnSpc>
            </a:pPr>
            <a:r>
              <a:rPr b="1" lang="bg-BG" sz="2200">
                <a:solidFill>
                  <a:srgbClr val="8cf4f2"/>
                </a:solidFill>
                <a:latin typeface="Consolas"/>
              </a:rPr>
              <a:t>&lt;/div&gt;</a:t>
            </a:r>
            <a:endParaRPr/>
          </a:p>
        </p:txBody>
      </p:sp>
      <p:sp>
        <p:nvSpPr>
          <p:cNvPr id="307" name="CustomShape 5"/>
          <p:cNvSpPr/>
          <p:nvPr/>
        </p:nvSpPr>
        <p:spPr>
          <a:xfrm>
            <a:off x="3465360" y="5864040"/>
            <a:ext cx="609120" cy="609120"/>
          </a:xfrm>
          <a:prstGeom prst="rect">
            <a:avLst/>
          </a:prstGeom>
          <a:solidFill>
            <a:srgbClr val="5488bc"/>
          </a:solidFill>
          <a:ln w="25560">
            <a:solidFill>
              <a:srgbClr val="dde7f2"/>
            </a:solidFill>
            <a:round/>
          </a:ln>
        </p:spPr>
      </p:sp>
      <p:sp>
        <p:nvSpPr>
          <p:cNvPr id="308" name="CustomShape 6"/>
          <p:cNvSpPr/>
          <p:nvPr/>
        </p:nvSpPr>
        <p:spPr>
          <a:xfrm>
            <a:off x="216720" y="4081680"/>
            <a:ext cx="2422800" cy="15379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ts val="1341"/>
              </a:lnSpc>
              <a:buFont typeface="Corbel"/>
              <a:buAutoNum type="alphaLcParenR"/>
            </a:pPr>
            <a:r>
              <a:rPr b="1" lang="bg-BG" sz="2400">
                <a:solidFill>
                  <a:srgbClr val="ebffc2"/>
                </a:solidFill>
                <a:latin typeface="Consolas"/>
              </a:rPr>
              <a:t>This is</a:t>
            </a:r>
            <a:r>
              <a:rPr b="1" lang="bg-BG" sz="2400">
                <a:solidFill>
                  <a:srgbClr val="ebffc2"/>
                </a:solidFill>
                <a:latin typeface="Consolas"/>
              </a:rPr>
              <a:t>
</a:t>
            </a:r>
            <a:r>
              <a:rPr b="1" lang="bg-BG" sz="2400">
                <a:solidFill>
                  <a:srgbClr val="ebffc2"/>
                </a:solidFill>
                <a:latin typeface="Consolas"/>
              </a:rPr>
              <a:t>multi-line</a:t>
            </a:r>
            <a:r>
              <a:rPr b="1" lang="bg-BG" sz="2400">
                <a:solidFill>
                  <a:srgbClr val="ebffc2"/>
                </a:solidFill>
                <a:latin typeface="Consolas"/>
              </a:rPr>
              <a:t>
</a:t>
            </a:r>
            <a:r>
              <a:rPr b="1" lang="bg-BG" sz="2400">
                <a:solidFill>
                  <a:srgbClr val="ebffc2"/>
                </a:solidFill>
                <a:latin typeface="Consolas"/>
              </a:rPr>
              <a:t>text</a:t>
            </a:r>
            <a:endParaRPr/>
          </a:p>
        </p:txBody>
      </p:sp>
      <p:sp>
        <p:nvSpPr>
          <p:cNvPr id="309" name="CustomShape 7"/>
          <p:cNvSpPr/>
          <p:nvPr/>
        </p:nvSpPr>
        <p:spPr>
          <a:xfrm>
            <a:off x="3581280" y="4081680"/>
            <a:ext cx="1904760" cy="1538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1341"/>
              </a:lnSpc>
              <a:buFont typeface="Corbel"/>
              <a:buAutoNum type="alphaLcParenR"/>
            </a:pPr>
            <a:r>
              <a:rPr b="1" lang="bg-BG" sz="2400">
                <a:solidFill>
                  <a:srgbClr val="ebffc2"/>
                </a:solidFill>
                <a:latin typeface="Consolas"/>
              </a:rPr>
              <a:t>404 – not found</a:t>
            </a:r>
            <a:endParaRPr/>
          </a:p>
        </p:txBody>
      </p:sp>
      <p:sp>
        <p:nvSpPr>
          <p:cNvPr id="310" name="CustomShape 8"/>
          <p:cNvSpPr/>
          <p:nvPr/>
        </p:nvSpPr>
        <p:spPr>
          <a:xfrm>
            <a:off x="184320" y="5864040"/>
            <a:ext cx="3337200" cy="1055160"/>
          </a:xfrm>
          <a:prstGeom prst="rect">
            <a:avLst/>
          </a:prstGeom>
        </p:spPr>
        <p:txBody>
          <a:bodyPr bIns="45000" lIns="90000" rIns="90000" tIns="45000" wrap="none"/>
          <a:p>
            <a:pPr algn="just">
              <a:lnSpc>
                <a:spcPts val="1341"/>
              </a:lnSpc>
              <a:buFont typeface="Corbel"/>
              <a:buAutoNum type="alphaLcParenR"/>
            </a:pPr>
            <a:r>
              <a:rPr b="1" lang="bg-BG" sz="2400">
                <a:solidFill>
                  <a:srgbClr val="ebffc2"/>
                </a:solidFill>
                <a:latin typeface="Consolas"/>
              </a:rPr>
              <a:t>This is</a:t>
            </a:r>
            <a:r>
              <a:rPr b="1" lang="bg-BG" sz="2400">
                <a:solidFill>
                  <a:srgbClr val="ebffc2"/>
                </a:solidFill>
                <a:latin typeface="Consolas"/>
              </a:rPr>
              <a:t>
</a:t>
            </a:r>
            <a:r>
              <a:rPr b="1" lang="bg-BG" sz="2400">
                <a:solidFill>
                  <a:srgbClr val="ebffc2"/>
                </a:solidFill>
                <a:latin typeface="Consolas"/>
              </a:rPr>
              <a:t>multi-line text</a:t>
            </a:r>
            <a:endParaRPr/>
          </a:p>
        </p:txBody>
      </p:sp>
      <p:sp>
        <p:nvSpPr>
          <p:cNvPr id="311" name="CustomShape 9"/>
          <p:cNvSpPr/>
          <p:nvPr/>
        </p:nvSpPr>
        <p:spPr>
          <a:xfrm>
            <a:off x="3461400" y="5864040"/>
            <a:ext cx="5531760" cy="5724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ts val="1341"/>
              </a:lnSpc>
              <a:buFont typeface="Corbel"/>
              <a:buAutoNum type="alphaLcParenR"/>
            </a:pPr>
            <a:r>
              <a:rPr b="1" lang="bg-BG" sz="2400">
                <a:solidFill>
                  <a:srgbClr val="ebffc2"/>
                </a:solidFill>
                <a:latin typeface="Consolas"/>
              </a:rPr>
              <a:t>This is\r\n multi-line text</a:t>
            </a:r>
            <a:endParaRPr/>
          </a:p>
        </p:txBody>
      </p:sp>
      <p:sp>
        <p:nvSpPr>
          <p:cNvPr id="312" name="CustomShape 10"/>
          <p:cNvSpPr/>
          <p:nvPr/>
        </p:nvSpPr>
        <p:spPr>
          <a:xfrm>
            <a:off x="3505320" y="2590920"/>
            <a:ext cx="2895120" cy="1142640"/>
          </a:xfrm>
          <a:prstGeom prst="rect">
            <a:avLst/>
          </a:prstGeom>
        </p:spPr>
      </p:sp>
      <p:sp>
        <p:nvSpPr>
          <p:cNvPr id="313" name="CustomShape 11"/>
          <p:cNvSpPr/>
          <p:nvPr/>
        </p:nvSpPr>
        <p:spPr>
          <a:xfrm>
            <a:off x="4354920" y="2183040"/>
            <a:ext cx="4331520" cy="17877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bg-BG" sz="3200">
                <a:solidFill>
                  <a:srgbClr val="ebffd2"/>
                </a:solidFill>
                <a:latin typeface="Corbel"/>
              </a:rPr>
              <a:t>What will the page text look like in a modern browser?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dur="indefinite" id="4" nodeType="mainSeq">
                <p:childTnLst>
                  <p:par>
                    <p:cTn fill="hold" id="5">
                      <p:stCondLst>
                        <p:cond delay="indefinite"/>
                      </p:stCondLst>
                      <p:childTnLst>
                        <p:par>
                          <p:cTn fill="hold" id="6">
                            <p:stCondLst>
                              <p:cond delay="0"/>
                            </p:stCondLst>
                            <p:childTnLst>
                              <p:par>
                                <p:cTn fill="hold" id="7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Table of Contents</a:t>
            </a:r>
            <a:endParaRPr/>
          </a:p>
        </p:txBody>
      </p:sp>
      <p:sp>
        <p:nvSpPr>
          <p:cNvPr id="214" name="TextShape 2"/>
          <p:cNvSpPr txBox="1"/>
          <p:nvPr/>
        </p:nvSpPr>
        <p:spPr>
          <a:xfrm>
            <a:off x="228600" y="914400"/>
            <a:ext cx="8686440" cy="5790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"Software Academy" Program – reminder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Track Objectives &amp;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
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Program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Assessment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Learning Resources</a:t>
            </a:r>
            <a:endParaRPr/>
          </a:p>
        </p:txBody>
      </p:sp>
      <p:sp>
        <p:nvSpPr>
          <p:cNvPr id="21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814151A1-5121-41F1-A1F1-911181B1814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1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990320" y="1828800"/>
            <a:ext cx="3198600" cy="2361960"/>
          </a:xfrm>
          <a:prstGeom prst="rect">
            <a:avLst/>
          </a:prstGeom>
        </p:spPr>
      </p:pic>
      <p:pic>
        <p:nvPicPr>
          <p:cNvPr descr="" id="21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4572000"/>
            <a:ext cx="3114000" cy="1152360"/>
          </a:xfrm>
          <a:prstGeom prst="rect">
            <a:avLst/>
          </a:prstGeom>
          <a:ln>
            <a:solidFill>
              <a:srgbClr val="739900"/>
            </a:solidFill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371600" y="1219320"/>
            <a:ext cx="6324120" cy="137124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1905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HTML Basics Course – More Details </a:t>
            </a:r>
            <a:endParaRPr/>
          </a:p>
        </p:txBody>
      </p:sp>
      <p:sp>
        <p:nvSpPr>
          <p:cNvPr id="315" name="TextShape 2"/>
          <p:cNvSpPr txBox="1"/>
          <p:nvPr/>
        </p:nvSpPr>
        <p:spPr>
          <a:xfrm>
            <a:off x="1371600" y="2783520"/>
            <a:ext cx="6324120" cy="56880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b="1" lang="bg-BG" sz="2800">
                <a:solidFill>
                  <a:srgbClr val="faf7c8"/>
                </a:solidFill>
                <a:latin typeface="Corbel"/>
              </a:rPr>
              <a:t>Duration, Languages, Technologies</a:t>
            </a:r>
            <a:endParaRPr/>
          </a:p>
        </p:txBody>
      </p:sp>
      <p:pic>
        <p:nvPicPr>
          <p:cNvPr descr="" id="31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704880" y="3633840"/>
            <a:ext cx="3657240" cy="2538000"/>
          </a:xfrm>
          <a:prstGeom prst="rect">
            <a:avLst/>
          </a:prstGeom>
          <a:ln>
            <a:solidFill>
              <a:srgbClr val="daedf2"/>
            </a:solidFill>
          </a:ln>
        </p:spPr>
      </p:pic>
      <p:pic>
        <p:nvPicPr>
          <p:cNvPr descr="" id="31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91080" y="3614760"/>
            <a:ext cx="3836520" cy="2557080"/>
          </a:xfrm>
          <a:prstGeom prst="rect">
            <a:avLst/>
          </a:prstGeom>
          <a:ln>
            <a:solidFill>
              <a:srgbClr val="daedf2"/>
            </a:solidFill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18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0" y="3416400"/>
            <a:ext cx="4647960" cy="3098520"/>
          </a:xfrm>
          <a:prstGeom prst="rect">
            <a:avLst/>
          </a:prstGeom>
        </p:spPr>
      </p:pic>
      <p:sp>
        <p:nvSpPr>
          <p:cNvPr id="31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Training Duration – 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
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HTML Basics</a:t>
            </a:r>
            <a:endParaRPr/>
          </a:p>
        </p:txBody>
      </p:sp>
      <p:sp>
        <p:nvSpPr>
          <p:cNvPr id="320" name="TextShape 2"/>
          <p:cNvSpPr txBox="1"/>
          <p:nvPr/>
        </p:nvSpPr>
        <p:spPr>
          <a:xfrm>
            <a:off x="228600" y="1512000"/>
            <a:ext cx="8686440" cy="5117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14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Lectures: 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~ 12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hours</a:t>
            </a:r>
            <a:endParaRPr/>
          </a:p>
          <a:p>
            <a:pPr>
              <a:lnSpc>
                <a:spcPct val="114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Practical exercises: </a:t>
            </a:r>
            <a:r>
              <a:rPr b="1" i="1" lang="en-US" sz="3000">
                <a:solidFill>
                  <a:srgbClr val="ebffd2"/>
                </a:solidFill>
                <a:latin typeface="Corbel"/>
              </a:rPr>
              <a:t>optional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~12 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hours</a:t>
            </a:r>
            <a:endParaRPr/>
          </a:p>
          <a:p>
            <a:pPr>
              <a:lnSpc>
                <a:spcPct val="114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Homework: 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~ 2</a:t>
            </a:r>
            <a:r>
              <a:rPr b="1" lang="en-US" sz="2800">
                <a:solidFill>
                  <a:srgbClr val="ebffd2"/>
                </a:solidFill>
                <a:latin typeface="Consolas"/>
              </a:rPr>
              <a:t>0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-3</a:t>
            </a:r>
            <a:r>
              <a:rPr b="1" lang="en-US" sz="2800">
                <a:solidFill>
                  <a:srgbClr val="ebffd2"/>
                </a:solidFill>
                <a:latin typeface="Consolas"/>
              </a:rPr>
              <a:t>0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 hours</a:t>
            </a:r>
            <a:endParaRPr/>
          </a:p>
          <a:p>
            <a:pPr>
              <a:lnSpc>
                <a:spcPct val="114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Test: </a:t>
            </a:r>
            <a:r>
              <a:rPr b="1" lang="en-US" sz="3000">
                <a:solidFill>
                  <a:srgbClr val="ebffd2"/>
                </a:solidFill>
                <a:latin typeface="Consolas"/>
              </a:rPr>
              <a:t>1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hour</a:t>
            </a:r>
            <a:endParaRPr/>
          </a:p>
        </p:txBody>
      </p:sp>
      <p:sp>
        <p:nvSpPr>
          <p:cNvPr id="32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F1F12191-A181-41E1-9151-C11191D1C12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3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238880" y="5524560"/>
            <a:ext cx="1333080" cy="1333080"/>
          </a:xfrm>
          <a:prstGeom prst="rect">
            <a:avLst/>
          </a:prstGeom>
        </p:spPr>
      </p:pic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609480" y="228600"/>
            <a:ext cx="8229240" cy="114264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Why HTML, CSS and JS?</a:t>
            </a:r>
            <a:endParaRPr/>
          </a:p>
        </p:txBody>
      </p:sp>
      <p:sp>
        <p:nvSpPr>
          <p:cNvPr id="324" name="TextShape 2"/>
          <p:cNvSpPr txBox="1"/>
          <p:nvPr/>
        </p:nvSpPr>
        <p:spPr>
          <a:xfrm>
            <a:off x="228600" y="990720"/>
            <a:ext cx="8686440" cy="5638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ts val="1517"/>
              </a:lnSpc>
              <a:buSzPct val="70000"/>
              <a:buFont charset="2" typeface="Wingdings 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HTML, CSS and JS – standard for web-based UI</a:t>
            </a:r>
            <a:endParaRPr/>
          </a:p>
          <a:p>
            <a:pPr lvl="1">
              <a:lnSpc>
                <a:spcPts val="1517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Web-based applications are extremely popular</a:t>
            </a:r>
            <a:endParaRPr/>
          </a:p>
          <a:p>
            <a:pPr lvl="1">
              <a:lnSpc>
                <a:spcPts val="1517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Run on anything with a browser</a:t>
            </a:r>
            <a:endParaRPr/>
          </a:p>
          <a:p>
            <a:pPr lvl="1">
              <a:lnSpc>
                <a:spcPts val="1517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Windows 8 devices can run HTML, CSS and JS natively</a:t>
            </a:r>
            <a:endParaRPr/>
          </a:p>
          <a:p>
            <a:pPr>
              <a:lnSpc>
                <a:spcPts val="1517"/>
              </a:lnSpc>
              <a:buSzPct val="70000"/>
              <a:buFont charset="2" typeface="Wingdings 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HTML and CSS – evolving standards</a:t>
            </a:r>
            <a:endParaRPr/>
          </a:p>
          <a:p>
            <a:pPr>
              <a:lnSpc>
                <a:spcPts val="1517"/>
              </a:lnSpc>
              <a:buSzPct val="70000"/>
              <a:buFont charset="2" typeface="Wingdings 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JavaScript</a:t>
            </a:r>
            <a:endParaRPr/>
          </a:p>
          <a:p>
            <a:pPr lvl="1">
              <a:lnSpc>
                <a:spcPts val="1517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High-level scripting language, fast to write, object-oriented, runs on client, lots of APIs</a:t>
            </a:r>
            <a:endParaRPr/>
          </a:p>
          <a:p>
            <a:pPr>
              <a:lnSpc>
                <a:spcPts val="1517"/>
              </a:lnSpc>
            </a:pPr>
            <a:endParaRPr/>
          </a:p>
        </p:txBody>
      </p:sp>
      <p:sp>
        <p:nvSpPr>
          <p:cNvPr id="32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41717151-A1B1-4131-91F1-41F11151611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26" name="Picture 2"/>
          <p:cNvPicPr/>
          <p:nvPr/>
        </p:nvPicPr>
        <p:blipFill>
          <a:blip r:embed="rId1">
            <a:lum bright="10000" contrast="10000"/>
          </a:blip>
          <a:stretch>
            <a:fillRect/>
          </a:stretch>
        </p:blipFill>
        <p:spPr>
          <a:xfrm>
            <a:off x="2362320" y="1219320"/>
            <a:ext cx="4381200" cy="3133440"/>
          </a:xfrm>
          <a:prstGeom prst="rect">
            <a:avLst/>
          </a:prstGeom>
        </p:spPr>
      </p:pic>
      <p:sp>
        <p:nvSpPr>
          <p:cNvPr id="327" name="TextShape 1"/>
          <p:cNvSpPr txBox="1"/>
          <p:nvPr/>
        </p:nvSpPr>
        <p:spPr>
          <a:xfrm>
            <a:off x="438120" y="5076000"/>
            <a:ext cx="8229240" cy="68544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1552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Recommended Books</a:t>
            </a: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Recommended Books</a:t>
            </a:r>
            <a:endParaRPr/>
          </a:p>
        </p:txBody>
      </p:sp>
      <p:sp>
        <p:nvSpPr>
          <p:cNvPr id="329" name="TextShape 2"/>
          <p:cNvSpPr txBox="1"/>
          <p:nvPr/>
        </p:nvSpPr>
        <p:spPr>
          <a:xfrm>
            <a:off x="1676520" y="914400"/>
            <a:ext cx="7314840" cy="57146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90000"/>
              </a:lnSpc>
              <a:buSzPct val="70000"/>
              <a:buFont charset="2" typeface="Wingdings 2"/>
              <a:buChar char=""/>
            </a:pPr>
            <a:r>
              <a:rPr b="1" lang="en-US" sz="2800" u="sng">
                <a:solidFill>
                  <a:srgbClr val="76b200"/>
                </a:solidFill>
                <a:latin typeface="Corbel"/>
                <a:hlinkClick r:id="rId1"/>
              </a:rPr>
              <a:t>“Designing with Web Standards”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,                Jeffrey Zeldman, New Riders Press, 2005, ISBN 9780321616951</a:t>
            </a:r>
            <a:endParaRPr/>
          </a:p>
          <a:p>
            <a:pPr>
              <a:lnSpc>
                <a:spcPct val="90000"/>
              </a:lnSpc>
              <a:buSzPct val="70000"/>
              <a:buFont charset="2" typeface="Wingdings 2"/>
              <a:buChar char="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"</a:t>
            </a:r>
            <a:r>
              <a:rPr b="1" lang="en-US" sz="2800" u="sng">
                <a:solidFill>
                  <a:srgbClr val="76b200"/>
                </a:solidFill>
                <a:latin typeface="Corbel"/>
                <a:hlinkClick r:id="rId2"/>
              </a:rPr>
              <a:t>HTML &amp; XHTML: The Definitive Guide, Sixth Edition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", Chuck Musciano,                               Bill Kennedy, O'Reilly, 2006, ISBN 9780596527327</a:t>
            </a:r>
            <a:endParaRPr/>
          </a:p>
          <a:p>
            <a:pPr>
              <a:lnSpc>
                <a:spcPct val="90000"/>
              </a:lnSpc>
              <a:buSzPct val="70000"/>
              <a:buFont charset="2" typeface="Wingdings 2"/>
              <a:buChar char="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"</a:t>
            </a:r>
            <a:r>
              <a:rPr b="1" lang="en-US" sz="2800" u="sng">
                <a:solidFill>
                  <a:srgbClr val="76b200"/>
                </a:solidFill>
                <a:latin typeface="Corbel"/>
                <a:hlinkClick r:id="rId3"/>
              </a:rPr>
              <a:t>CSS: The Definitive Guide, Third Edition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", Eric Meyer, O'Reilly, 2006, ISBN 9780596527334</a:t>
            </a:r>
            <a:endParaRPr/>
          </a:p>
          <a:p>
            <a:pPr>
              <a:lnSpc>
                <a:spcPct val="90000"/>
              </a:lnSpc>
              <a:buSzPct val="70000"/>
              <a:buFont charset="2" typeface="Wingdings 2"/>
              <a:buChar char=""/>
            </a:pPr>
            <a:r>
              <a:rPr b="1" lang="en-US" sz="2800" u="sng">
                <a:solidFill>
                  <a:srgbClr val="76b200"/>
                </a:solidFill>
                <a:latin typeface="Corbel"/>
                <a:hlinkClick r:id="rId4"/>
              </a:rPr>
              <a:t>“PPK on JavaScript”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,                                         Peter Paul-Koch, New Riders Press, 2006, ISBN 9780321423306</a:t>
            </a:r>
            <a:endParaRPr/>
          </a:p>
        </p:txBody>
      </p:sp>
      <p:sp>
        <p:nvSpPr>
          <p:cNvPr id="33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21F13161-61B1-41A1-91D1-5101B151A17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33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515880" y="990720"/>
            <a:ext cx="981000" cy="1259280"/>
          </a:xfrm>
          <a:prstGeom prst="rect">
            <a:avLst/>
          </a:prstGeom>
        </p:spPr>
      </p:pic>
      <p:pic>
        <p:nvPicPr>
          <p:cNvPr descr="" id="332" name="Picture 4"/>
          <p:cNvPicPr/>
          <p:nvPr/>
        </p:nvPicPr>
        <p:blipFill>
          <a:blip r:embed="rId6"/>
          <a:stretch>
            <a:fillRect/>
          </a:stretch>
        </p:blipFill>
        <p:spPr>
          <a:xfrm>
            <a:off x="515880" y="5378760"/>
            <a:ext cx="981000" cy="1218960"/>
          </a:xfrm>
          <a:prstGeom prst="rect">
            <a:avLst/>
          </a:prstGeom>
        </p:spPr>
      </p:pic>
      <p:pic>
        <p:nvPicPr>
          <p:cNvPr descr="" id="333" name="Picture 6"/>
          <p:cNvPicPr/>
          <p:nvPr/>
        </p:nvPicPr>
        <p:blipFill>
          <a:blip r:embed="rId7"/>
          <a:stretch>
            <a:fillRect/>
          </a:stretch>
        </p:blipFill>
        <p:spPr>
          <a:xfrm>
            <a:off x="515880" y="3904200"/>
            <a:ext cx="984240" cy="1291680"/>
          </a:xfrm>
          <a:prstGeom prst="rect">
            <a:avLst/>
          </a:prstGeom>
        </p:spPr>
      </p:pic>
      <p:pic>
        <p:nvPicPr>
          <p:cNvPr descr="" id="334" name="Picture 8"/>
          <p:cNvPicPr/>
          <p:nvPr/>
        </p:nvPicPr>
        <p:blipFill>
          <a:blip r:embed="rId8"/>
          <a:stretch>
            <a:fillRect/>
          </a:stretch>
        </p:blipFill>
        <p:spPr>
          <a:xfrm>
            <a:off x="515880" y="2379960"/>
            <a:ext cx="984240" cy="1294920"/>
          </a:xfrm>
          <a:prstGeom prst="rect">
            <a:avLst/>
          </a:prstGeom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1828800" y="152280"/>
            <a:ext cx="7086240" cy="83772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ts val="1552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Web Design and </a:t>
            </a:r>
            <a:r>
              <a:rPr b="1" lang="en-US" sz="4000">
                <a:solidFill>
                  <a:srgbClr val="ccff33"/>
                </a:solidFill>
                <a:latin typeface="Corbel"/>
              </a:rPr>
              <a:t>
</a:t>
            </a:r>
            <a:r>
              <a:rPr b="1" lang="en-US" sz="4000">
                <a:solidFill>
                  <a:srgbClr val="ccff33"/>
                </a:solidFill>
                <a:latin typeface="Corbel"/>
              </a:rPr>
              <a:t>UI Technologies</a:t>
            </a:r>
            <a:endParaRPr/>
          </a:p>
        </p:txBody>
      </p:sp>
      <p:sp>
        <p:nvSpPr>
          <p:cNvPr id="336" name="TextShape 2"/>
          <p:cNvSpPr txBox="1"/>
          <p:nvPr/>
        </p:nvSpPr>
        <p:spPr>
          <a:xfrm>
            <a:off x="6116040" y="6400800"/>
            <a:ext cx="2909520" cy="406728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ct val="100000"/>
              </a:lnSpc>
            </a:pPr>
            <a:r>
              <a:rPr b="1" lang="en-US" u="sng">
                <a:solidFill>
                  <a:srgbClr val="76b200"/>
                </a:solidFill>
                <a:latin typeface="Corbel"/>
                <a:hlinkClick r:id="rId1"/>
              </a:rPr>
              <a:t>http://academy.telerik.com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37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904000" y="2826000"/>
            <a:ext cx="3137400" cy="918000"/>
          </a:xfrm>
          <a:prstGeom prst="rect">
            <a:avLst/>
          </a:prstGeom>
          <a:ln>
            <a:solidFill>
              <a:srgbClr val="9bcc00"/>
            </a:solidFill>
          </a:ln>
        </p:spPr>
      </p:pic>
      <p:sp>
        <p:nvSpPr>
          <p:cNvPr id="338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3600">
                <a:solidFill>
                  <a:srgbClr val="ccff33"/>
                </a:solidFill>
                <a:latin typeface="Corbel"/>
              </a:rPr>
              <a:t>Free Trainings @ Telerik Academy</a:t>
            </a:r>
            <a:endParaRPr/>
          </a:p>
        </p:txBody>
      </p:sp>
      <p:sp>
        <p:nvSpPr>
          <p:cNvPr id="339" name="TextShape 2"/>
          <p:cNvSpPr txBox="1"/>
          <p:nvPr/>
        </p:nvSpPr>
        <p:spPr>
          <a:xfrm>
            <a:off x="228600" y="1224000"/>
            <a:ext cx="8686440" cy="54813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"Web Design with HTML</a:t>
            </a:r>
            <a:r>
              <a:rPr b="1" lang="en-US" sz="3200">
                <a:solidFill>
                  <a:srgbClr val="ebffd2"/>
                </a:solidFill>
                <a:latin typeface="Consolas"/>
              </a:rPr>
              <a:t>5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CSS</a:t>
            </a:r>
            <a:r>
              <a:rPr b="1" lang="en-US" sz="3200">
                <a:solidFill>
                  <a:srgbClr val="ebffd2"/>
                </a:solidFill>
                <a:latin typeface="Consolas"/>
              </a:rPr>
              <a:t>3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and JavaScript" course @ Telerik Academy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800" u="sng">
                <a:solidFill>
                  <a:srgbClr val="76b200"/>
                </a:solidFill>
                <a:latin typeface="Corbel"/>
                <a:hlinkClick r:id="rId2"/>
              </a:rPr>
              <a:t>html5course.telerik.com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Telerik Software Academy</a:t>
            </a:r>
            <a:endParaRPr/>
          </a:p>
          <a:p>
            <a:pPr lvl="1">
              <a:buSzPct val="70000"/>
              <a:buFont charset="2" typeface="Wingdings 2"/>
              <a:buChar char=""/>
            </a:pPr>
            <a:r>
              <a:rPr b="1" lang="en-US" sz="2800" u="sng">
                <a:solidFill>
                  <a:srgbClr val="76b200"/>
                </a:solidFill>
                <a:latin typeface="Corbel"/>
                <a:hlinkClick r:id="rId3"/>
              </a:rPr>
              <a:t>academy.telerik.com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Telerik Academy @ Facebook</a:t>
            </a:r>
            <a:endParaRPr/>
          </a:p>
          <a:p>
            <a:pPr lvl="1">
              <a:buSzPct val="70000"/>
              <a:buFont charset="2" typeface="Wingdings 2"/>
              <a:buChar char=""/>
            </a:pPr>
            <a:r>
              <a:rPr b="1" lang="en-US" sz="2800" u="sng">
                <a:solidFill>
                  <a:srgbClr val="76b200"/>
                </a:solidFill>
                <a:latin typeface="Corbel"/>
                <a:hlinkClick r:id="rId4"/>
              </a:rPr>
              <a:t>facebook.com/TelerikAcademy</a:t>
            </a:r>
            <a:endParaRPr/>
          </a:p>
          <a:p>
            <a:pPr lvl="1"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Telerik Software Academy Forums</a:t>
            </a:r>
            <a:endParaRPr/>
          </a:p>
          <a:p>
            <a:pPr lvl="1">
              <a:buSzPct val="70000"/>
              <a:buFont charset="2" typeface="Wingdings 2"/>
              <a:buChar char=""/>
            </a:pPr>
            <a:r>
              <a:rPr b="1" lang="en-US" sz="2800" u="sng">
                <a:solidFill>
                  <a:srgbClr val="76b200"/>
                </a:solidFill>
                <a:latin typeface="Corbel"/>
                <a:hlinkClick r:id="rId5"/>
              </a:rPr>
              <a:t>forums.academy.telerik.com</a:t>
            </a:r>
            <a:endParaRPr/>
          </a:p>
        </p:txBody>
      </p:sp>
      <p:pic>
        <p:nvPicPr>
          <p:cNvPr descr="" id="340" name="Picture 5"/>
          <p:cNvPicPr/>
          <p:nvPr/>
        </p:nvPicPr>
        <p:blipFill>
          <a:blip r:embed="rId6"/>
          <a:stretch>
            <a:fillRect/>
          </a:stretch>
        </p:blipFill>
        <p:spPr>
          <a:xfrm>
            <a:off x="7632000" y="4464000"/>
            <a:ext cx="1466640" cy="1599840"/>
          </a:xfrm>
          <a:prstGeom prst="rect">
            <a:avLst/>
          </a:prstGeom>
        </p:spPr>
      </p:pic>
      <p:pic>
        <p:nvPicPr>
          <p:cNvPr descr="" id="341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7054200" y="4176000"/>
            <a:ext cx="937800" cy="937800"/>
          </a:xfrm>
          <a:prstGeom prst="rect">
            <a:avLst/>
          </a:prstGeom>
        </p:spPr>
      </p:pic>
      <p:pic>
        <p:nvPicPr>
          <p:cNvPr descr="" id="342" name="Picture 2"/>
          <p:cNvPicPr/>
          <p:nvPr/>
        </p:nvPicPr>
        <p:blipFill>
          <a:blip r:embed="rId8"/>
          <a:stretch>
            <a:fillRect/>
          </a:stretch>
        </p:blipFill>
        <p:spPr>
          <a:xfrm>
            <a:off x="7416000" y="1800000"/>
            <a:ext cx="1314000" cy="1046160"/>
          </a:xfrm>
          <a:prstGeom prst="rect">
            <a:avLst/>
          </a:prstGeom>
        </p:spPr>
      </p:pic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57480" y="1676520"/>
            <a:ext cx="8405280" cy="685440"/>
          </a:xfrm>
          <a:prstGeom prst="rect">
            <a:avLst/>
          </a:prstGeom>
        </p:spPr>
        <p:txBody>
          <a:bodyPr anchor="ctr" bIns="0" lIns="90000" rIns="90000" tIns="0"/>
          <a:p>
            <a:pPr>
              <a:lnSpc>
                <a:spcPct val="100000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"Software Academy" Program</a:t>
            </a:r>
            <a:endParaRPr/>
          </a:p>
        </p:txBody>
      </p:sp>
      <p:sp>
        <p:nvSpPr>
          <p:cNvPr id="219" name="TextShape 2"/>
          <p:cNvSpPr txBox="1"/>
          <p:nvPr/>
        </p:nvSpPr>
        <p:spPr>
          <a:xfrm>
            <a:off x="990720" y="2478960"/>
            <a:ext cx="7391160" cy="56880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b="1" lang="bg-BG" sz="2800">
                <a:solidFill>
                  <a:srgbClr val="faf7c8"/>
                </a:solidFill>
                <a:latin typeface="Corbel"/>
              </a:rPr>
              <a:t>Quick Reminder</a:t>
            </a:r>
            <a:endParaRPr/>
          </a:p>
        </p:txBody>
      </p:sp>
      <p:pic>
        <p:nvPicPr>
          <p:cNvPr descr="" id="22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181480" y="3924360"/>
            <a:ext cx="3200040" cy="2400120"/>
          </a:xfrm>
          <a:prstGeom prst="rect">
            <a:avLst/>
          </a:prstGeom>
        </p:spPr>
      </p:pic>
      <p:pic>
        <p:nvPicPr>
          <p:cNvPr descr="" id="22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04120" y="3429000"/>
            <a:ext cx="3086640" cy="2055600"/>
          </a:xfrm>
          <a:prstGeom prst="rect">
            <a:avLst/>
          </a:prstGeom>
        </p:spPr>
      </p:pic>
      <p:pic>
        <p:nvPicPr>
          <p:cNvPr descr="" id="22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7812360" y="380880"/>
            <a:ext cx="898560" cy="89856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1828800" y="21348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Software Academy: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
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First Semester</a:t>
            </a:r>
            <a:endParaRPr/>
          </a:p>
        </p:txBody>
      </p:sp>
      <p:sp>
        <p:nvSpPr>
          <p:cNvPr id="224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1151B191-B141-41C1-A1F1-2191F13151F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descr="" id="225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723960" y="3308760"/>
            <a:ext cx="7683120" cy="3015720"/>
          </a:xfrm>
          <a:prstGeom prst="rect">
            <a:avLst/>
          </a:prstGeom>
        </p:spPr>
      </p:pic>
      <p:sp>
        <p:nvSpPr>
          <p:cNvPr id="226" name="TextShape 3"/>
          <p:cNvSpPr txBox="1"/>
          <p:nvPr/>
        </p:nvSpPr>
        <p:spPr>
          <a:xfrm>
            <a:off x="228600" y="1219320"/>
            <a:ext cx="8686440" cy="5486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200">
                <a:solidFill>
                  <a:srgbClr val="ebffd2"/>
                </a:solidFill>
                <a:latin typeface="Consolas"/>
              </a:rPr>
              <a:t>1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st semester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C# programming and Web technologies basics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nsolas"/>
              </a:rPr>
              <a:t>3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-</a:t>
            </a:r>
            <a:r>
              <a:rPr b="1" lang="en-US" sz="3000">
                <a:solidFill>
                  <a:srgbClr val="ebffc2"/>
                </a:solidFill>
                <a:latin typeface="Consolas"/>
              </a:rPr>
              <a:t>4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times weekly, </a:t>
            </a:r>
            <a:r>
              <a:rPr b="1" lang="en-US" sz="3000">
                <a:solidFill>
                  <a:srgbClr val="ebffc2"/>
                </a:solidFill>
                <a:latin typeface="Consolas"/>
              </a:rPr>
              <a:t>4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hours in class + homework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1828800" y="21348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Software Academy: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
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Second Semester</a:t>
            </a:r>
            <a:endParaRPr/>
          </a:p>
        </p:txBody>
      </p:sp>
      <p:sp>
        <p:nvSpPr>
          <p:cNvPr id="228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117191C1-41E1-41E1-81F1-E131C1B1214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229" name="TextShape 3"/>
          <p:cNvSpPr txBox="1"/>
          <p:nvPr/>
        </p:nvSpPr>
        <p:spPr>
          <a:xfrm>
            <a:off x="228600" y="1219320"/>
            <a:ext cx="8686440" cy="5486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200">
                <a:solidFill>
                  <a:srgbClr val="ebffd2"/>
                </a:solidFill>
                <a:latin typeface="Consolas"/>
              </a:rPr>
              <a:t>2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nd semester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Advanced C# and JavaScript programming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nsolas"/>
              </a:rPr>
              <a:t>3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-</a:t>
            </a:r>
            <a:r>
              <a:rPr b="1" lang="en-US" sz="3000">
                <a:solidFill>
                  <a:srgbClr val="ebffc2"/>
                </a:solidFill>
                <a:latin typeface="Consolas"/>
              </a:rPr>
              <a:t>4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times weekly, </a:t>
            </a:r>
            <a:r>
              <a:rPr b="1" lang="en-US" sz="3000">
                <a:solidFill>
                  <a:srgbClr val="ebffc2"/>
                </a:solidFill>
                <a:latin typeface="Consolas"/>
              </a:rPr>
              <a:t>4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hours in class + homework</a:t>
            </a:r>
            <a:endParaRPr/>
          </a:p>
        </p:txBody>
      </p:sp>
      <p:pic>
        <p:nvPicPr>
          <p:cNvPr descr="" id="23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723960" y="3317400"/>
            <a:ext cx="7695720" cy="299736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1828800" y="21348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Software Academy: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
</a:t>
            </a:r>
            <a:r>
              <a:rPr b="1" lang="en-US" sz="4400">
                <a:solidFill>
                  <a:srgbClr val="ccff33"/>
                </a:solidFill>
                <a:latin typeface="Corbel"/>
              </a:rPr>
              <a:t>Third Semester</a:t>
            </a:r>
            <a:endParaRPr/>
          </a:p>
        </p:txBody>
      </p:sp>
      <p:sp>
        <p:nvSpPr>
          <p:cNvPr id="232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81412111-01B1-4111-B141-D1D18141A1C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233" name="TextShape 3"/>
          <p:cNvSpPr txBox="1"/>
          <p:nvPr/>
        </p:nvSpPr>
        <p:spPr>
          <a:xfrm>
            <a:off x="228600" y="1168560"/>
            <a:ext cx="8686440" cy="54860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5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Full time – </a:t>
            </a:r>
            <a:r>
              <a:rPr b="1" lang="en-US" sz="3000">
                <a:solidFill>
                  <a:srgbClr val="ebffd2"/>
                </a:solidFill>
                <a:latin typeface="Consolas"/>
              </a:rPr>
              <a:t>5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times weekly, </a:t>
            </a:r>
            <a:r>
              <a:rPr b="1" lang="en-US" sz="3000">
                <a:solidFill>
                  <a:srgbClr val="ebffd2"/>
                </a:solidFill>
                <a:latin typeface="Consolas"/>
              </a:rPr>
              <a:t>8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hours in class</a:t>
            </a:r>
            <a:endParaRPr/>
          </a:p>
        </p:txBody>
      </p:sp>
      <p:pic>
        <p:nvPicPr>
          <p:cNvPr descr="" id="234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193760" y="1879560"/>
            <a:ext cx="6768720" cy="452088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609480" y="3816000"/>
            <a:ext cx="7924320" cy="157572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1552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Web Design and UI Technologies: </a:t>
            </a:r>
            <a:r>
              <a:rPr b="1" lang="en-US" sz="5000">
                <a:solidFill>
                  <a:srgbClr val="ccff33"/>
                </a:solidFill>
                <a:latin typeface="Corbel"/>
              </a:rPr>
              <a:t>
</a:t>
            </a:r>
            <a:r>
              <a:rPr b="1" lang="en-US" sz="5000">
                <a:solidFill>
                  <a:srgbClr val="ccff33"/>
                </a:solidFill>
                <a:latin typeface="Corbel"/>
              </a:rPr>
              <a:t>Objectives &amp; Program</a:t>
            </a:r>
            <a:endParaRPr/>
          </a:p>
        </p:txBody>
      </p:sp>
      <p:sp>
        <p:nvSpPr>
          <p:cNvPr id="236" name="TextShape 2"/>
          <p:cNvSpPr txBox="1"/>
          <p:nvPr/>
        </p:nvSpPr>
        <p:spPr>
          <a:xfrm>
            <a:off x="609480" y="6048000"/>
            <a:ext cx="7924320" cy="464400"/>
          </a:xfrm>
          <a:prstGeom prst="rect">
            <a:avLst/>
          </a:prstGeom>
        </p:spPr>
        <p:txBody>
          <a:bodyPr anchor="ctr" bIns="0" lIns="0" rIns="0" tIns="0"/>
          <a:p>
            <a:pPr algn="ctr">
              <a:lnSpc>
                <a:spcPct val="100000"/>
              </a:lnSpc>
            </a:pPr>
            <a:r>
              <a:rPr b="1" lang="bg-BG" sz="2800">
                <a:solidFill>
                  <a:srgbClr val="faf7c8"/>
                </a:solidFill>
                <a:latin typeface="Corbel"/>
              </a:rPr>
              <a:t>What Topics Shall We Cover?</a:t>
            </a:r>
            <a:endParaRPr/>
          </a:p>
        </p:txBody>
      </p:sp>
      <p:pic>
        <p:nvPicPr>
          <p:cNvPr descr="" id="23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592000" y="504000"/>
            <a:ext cx="3523680" cy="281916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bIns="45000" lIns="90000" rIns="90000" t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About the Track</a:t>
            </a:r>
            <a:endParaRPr/>
          </a:p>
        </p:txBody>
      </p:sp>
      <p:sp>
        <p:nvSpPr>
          <p:cNvPr id="239" name="TextShape 2"/>
          <p:cNvSpPr txBox="1"/>
          <p:nvPr/>
        </p:nvSpPr>
        <p:spPr>
          <a:xfrm>
            <a:off x="228600" y="1143000"/>
            <a:ext cx="8686440" cy="5638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70000"/>
              <a:buFont charset="2" typeface="Wingdings 2"/>
              <a:buChar char="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Web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Design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and UI Technologies 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track objectives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Provide concepts, technologies and 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
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skills for web front-end development</a:t>
            </a:r>
            <a:endParaRPr/>
          </a:p>
          <a:p>
            <a:pPr lvl="1">
              <a:buFont charset="2" typeface="Wingdings 2"/>
              <a:buChar char=""/>
            </a:pPr>
            <a:r>
              <a:rPr b="1" lang="en-US" sz="2800">
                <a:solidFill>
                  <a:srgbClr val="daedf2"/>
                </a:solidFill>
                <a:latin typeface="Corbel"/>
              </a:rPr>
              <a:t>HTML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5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rbel"/>
              </a:rPr>
              <a:t>CSS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3</a:t>
            </a:r>
            <a:r>
              <a:rPr b="1" lang="en-US" sz="28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and </a:t>
            </a:r>
            <a:r>
              <a:rPr b="1" lang="en-US" sz="2800">
                <a:solidFill>
                  <a:srgbClr val="daedf2"/>
                </a:solidFill>
                <a:latin typeface="Corbel"/>
              </a:rPr>
              <a:t>JavaScript</a:t>
            </a:r>
            <a:endParaRPr/>
          </a:p>
          <a:p>
            <a:pPr lvl="1">
              <a:buFont charset="2" typeface="Wingdings 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Basics of SEO and CMS (WordPress, Sitefinity, Joomla)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Teach the basics of creating user interface</a:t>
            </a:r>
            <a:endParaRPr/>
          </a:p>
          <a:p>
            <a:pPr lvl="1">
              <a:lnSpc>
                <a:spcPct val="100000"/>
              </a:lnSpc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Cover technologies for building desktop UI</a:t>
            </a:r>
            <a:endParaRPr/>
          </a:p>
          <a:p>
            <a:pPr lvl="1">
              <a:buFont charset="2" typeface="Wingdings 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In the later stages of the track</a:t>
            </a:r>
            <a:endParaRPr/>
          </a:p>
        </p:txBody>
      </p:sp>
      <p:sp>
        <p:nvSpPr>
          <p:cNvPr id="24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anchor="ctr" bIns="45000" lIns="90000" rIns="90000" tIns="45000"/>
          <a:p>
            <a:pPr algn="r">
              <a:lnSpc>
                <a:spcPct val="100000"/>
              </a:lnSpc>
            </a:pPr>
            <a:fld id="{5181B121-61E1-4111-91F1-A12151F17171}" type="slidenum">
              <a:rPr lang="bg-BG" sz="1100">
                <a:solidFill>
                  <a:srgbClr val="ccff66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4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362320" y="1334160"/>
            <a:ext cx="4390560" cy="2913120"/>
          </a:xfrm>
          <a:prstGeom prst="rect">
            <a:avLst/>
          </a:prstGeom>
        </p:spPr>
      </p:pic>
      <p:sp>
        <p:nvSpPr>
          <p:cNvPr id="242" name="TextShape 1"/>
          <p:cNvSpPr txBox="1"/>
          <p:nvPr/>
        </p:nvSpPr>
        <p:spPr>
          <a:xfrm>
            <a:off x="457200" y="5181480"/>
            <a:ext cx="8229240" cy="685440"/>
          </a:xfrm>
          <a:prstGeom prst="rect">
            <a:avLst/>
          </a:prstGeom>
        </p:spPr>
        <p:txBody>
          <a:bodyPr anchor="ctr" bIns="0" lIns="90000" rIns="90000" tIns="0"/>
          <a:p>
            <a:pPr algn="r">
              <a:lnSpc>
                <a:spcPts val="1552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Track Curriculum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